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56" r:id="rId2"/>
    <p:sldId id="519" r:id="rId3"/>
    <p:sldId id="507" r:id="rId4"/>
    <p:sldId id="500" r:id="rId5"/>
    <p:sldId id="525" r:id="rId6"/>
    <p:sldId id="524" r:id="rId7"/>
    <p:sldId id="518" r:id="rId8"/>
    <p:sldId id="520" r:id="rId9"/>
    <p:sldId id="527" r:id="rId10"/>
    <p:sldId id="532" r:id="rId11"/>
    <p:sldId id="533" r:id="rId12"/>
    <p:sldId id="534" r:id="rId13"/>
  </p:sldIdLst>
  <p:sldSz cx="12488863" cy="7024688"/>
  <p:notesSz cx="6858000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57501466-B673-4442-8EC1-AAFD33235D55}">
          <p14:sldIdLst>
            <p14:sldId id="256"/>
            <p14:sldId id="519"/>
            <p14:sldId id="507"/>
            <p14:sldId id="500"/>
            <p14:sldId id="525"/>
            <p14:sldId id="524"/>
            <p14:sldId id="518"/>
            <p14:sldId id="520"/>
            <p14:sldId id="527"/>
            <p14:sldId id="532"/>
            <p14:sldId id="533"/>
            <p14:sldId id="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55">
          <p15:clr>
            <a:srgbClr val="A4A3A4"/>
          </p15:clr>
        </p15:guide>
        <p15:guide id="2" pos="441">
          <p15:clr>
            <a:srgbClr val="A4A3A4"/>
          </p15:clr>
        </p15:guide>
        <p15:guide id="3" orient="horz" pos="897">
          <p15:clr>
            <a:srgbClr val="A4A3A4"/>
          </p15:clr>
        </p15:guide>
        <p15:guide id="4" pos="3344">
          <p15:clr>
            <a:srgbClr val="A4A3A4"/>
          </p15:clr>
        </p15:guide>
        <p15:guide id="5" pos="3752">
          <p15:clr>
            <a:srgbClr val="A4A3A4"/>
          </p15:clr>
        </p15:guide>
        <p15:guide id="6" pos="7562">
          <p15:clr>
            <a:srgbClr val="A4A3A4"/>
          </p15:clr>
        </p15:guide>
        <p15:guide id="7" pos="42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OUADI" initials="A" lastIdx="1" clrIdx="0">
    <p:extLst>
      <p:ext uri="{19B8F6BF-5375-455C-9EA6-DF929625EA0E}">
        <p15:presenceInfo xmlns:p15="http://schemas.microsoft.com/office/powerpoint/2012/main" userId="AOUADI" providerId="None"/>
      </p:ext>
    </p:extLst>
  </p:cmAuthor>
  <p:cmAuthor id="2" name="AOUADI Tarek [EXT]" initials="AT[" lastIdx="1" clrIdx="1">
    <p:extLst>
      <p:ext uri="{19B8F6BF-5375-455C-9EA6-DF929625EA0E}">
        <p15:presenceInfo xmlns:p15="http://schemas.microsoft.com/office/powerpoint/2012/main" userId="S-1-5-21-2265111828-1672050035-4149430020-76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9DCF3"/>
    <a:srgbClr val="C1776F"/>
    <a:srgbClr val="215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86E980-45EA-443C-A877-419BE2C6A4F5}">
  <a:tblStyle styleId="{FC86E980-45EA-443C-A877-419BE2C6A4F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3557" autoAdjust="0"/>
  </p:normalViewPr>
  <p:slideViewPr>
    <p:cSldViewPr snapToGrid="0">
      <p:cViewPr varScale="1">
        <p:scale>
          <a:sx n="111" d="100"/>
          <a:sy n="111" d="100"/>
        </p:scale>
        <p:origin x="380" y="72"/>
      </p:cViewPr>
      <p:guideLst>
        <p:guide orient="horz" pos="3755"/>
        <p:guide pos="441"/>
        <p:guide orient="horz" pos="897"/>
        <p:guide pos="3344"/>
        <p:guide pos="3752"/>
        <p:guide pos="7562"/>
        <p:guide pos="42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034" y="7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18400-7EFB-434D-86AB-F39E7321B095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99C9D-197B-45F6-821B-D7CB29849B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047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8191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36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Générique">
  <p:cSld name="Slide_Génériqu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0D3E68-B2C9-0CD1-C999-7B6ECE1F1703}"/>
              </a:ext>
            </a:extLst>
          </p:cNvPr>
          <p:cNvSpPr/>
          <p:nvPr userDrawn="1"/>
        </p:nvSpPr>
        <p:spPr>
          <a:xfrm>
            <a:off x="-1" y="0"/>
            <a:ext cx="12488864" cy="70246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167266" y="1447116"/>
            <a:ext cx="8321597" cy="321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chemeClr val="lt2"/>
              </a:buClr>
              <a:buSzPts val="3662"/>
              <a:buFont typeface="Noto Sans Symbols"/>
              <a:buNone/>
              <a:defRPr sz="2441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" y="4832044"/>
            <a:ext cx="3852000" cy="2192644"/>
          </a:xfrm>
          <a:prstGeom prst="rect">
            <a:avLst/>
          </a:prstGeom>
        </p:spPr>
      </p:pic>
      <p:pic>
        <p:nvPicPr>
          <p:cNvPr id="4102" name="Picture 6" descr="Résultat de recherche d'images pour &quot;idée&quot;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" y="4540"/>
            <a:ext cx="3852000" cy="21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ollaboration : comment la favoriser au quotidien ? - Management et  Développement Personne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3313"/>
            <a:ext cx="3852000" cy="23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 userDrawn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732566" y="3168741"/>
            <a:ext cx="9314423" cy="67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2344"/>
              <a:buFont typeface="Trebuchet MS"/>
              <a:buNone/>
              <a:defRPr sz="2344" b="1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D3E68-B2C9-0CD1-C999-7B6ECE1F1703}"/>
              </a:ext>
            </a:extLst>
          </p:cNvPr>
          <p:cNvSpPr/>
          <p:nvPr userDrawn="1"/>
        </p:nvSpPr>
        <p:spPr>
          <a:xfrm>
            <a:off x="1" y="0"/>
            <a:ext cx="12488862" cy="7024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8">
            <a:extLst>
              <a:ext uri="{FF2B5EF4-FFF2-40B4-BE49-F238E27FC236}">
                <a16:creationId xmlns:a16="http://schemas.microsoft.com/office/drawing/2014/main" id="{CAB5E786-02EB-4525-87E1-57078B684A7D}"/>
              </a:ext>
            </a:extLst>
          </p:cNvPr>
          <p:cNvSpPr/>
          <p:nvPr userDrawn="1"/>
        </p:nvSpPr>
        <p:spPr>
          <a:xfrm>
            <a:off x="-2441749" y="1851409"/>
            <a:ext cx="5777802" cy="315518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7859197F-C2B6-483D-96ED-BEC0D2085A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920" y="2755900"/>
            <a:ext cx="1567543" cy="1346200"/>
          </a:xfrm>
        </p:spPr>
        <p:txBody>
          <a:bodyPr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96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 marL="914400" indent="0">
              <a:buNone/>
              <a:defRPr sz="96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 marL="1371600" indent="0">
              <a:buNone/>
              <a:defRPr sz="96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 marL="1828800" indent="0">
              <a:buNone/>
              <a:defRPr sz="96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7633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 userDrawn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092849" y="857"/>
            <a:ext cx="6396013" cy="702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D76491-672B-2649-9DD9-F53130F9E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627" y="857"/>
            <a:ext cx="6094476" cy="70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8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>
  <p:cSld name="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35269" y="1075765"/>
            <a:ext cx="10838572" cy="516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5268" y="0"/>
            <a:ext cx="10919851" cy="84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2344"/>
              <a:buFont typeface="Trebuchet MS"/>
              <a:buNone/>
              <a:defRPr sz="2344" b="1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828000" cy="8886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 userDrawn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732566" y="2849526"/>
            <a:ext cx="9314423" cy="152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" y="168641"/>
            <a:ext cx="2732567" cy="66787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25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35268" y="1075765"/>
            <a:ext cx="11211721" cy="516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5268" y="168642"/>
            <a:ext cx="11211721" cy="67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2344"/>
              <a:buFont typeface="Trebuchet MS"/>
              <a:buNone/>
              <a:defRPr sz="2344" b="1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8642"/>
            <a:ext cx="828000" cy="720000"/>
          </a:xfrm>
          <a:prstGeom prst="rect">
            <a:avLst/>
          </a:prstGeom>
          <a:solidFill>
            <a:srgbClr val="215A77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6326" y="195149"/>
            <a:ext cx="767931" cy="652017"/>
          </a:xfrm>
          <a:prstGeom prst="rect">
            <a:avLst/>
          </a:prstGeom>
        </p:spPr>
      </p:pic>
      <p:pic>
        <p:nvPicPr>
          <p:cNvPr id="11" name="Picture 2" descr="Résultat de recherche d'images pour &quot;stratup&quot;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7" y="2067744"/>
            <a:ext cx="11211721" cy="31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6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58610" y="374001"/>
            <a:ext cx="10771644" cy="135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58610" y="1869998"/>
            <a:ext cx="10771644" cy="4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•"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58609" y="6510846"/>
            <a:ext cx="2809994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36936" y="6510846"/>
            <a:ext cx="4214991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820260" y="6510846"/>
            <a:ext cx="2809994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70" r:id="rId3"/>
    <p:sldLayoutId id="2147483649" r:id="rId4"/>
    <p:sldLayoutId id="2147483656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092301" y="1177726"/>
            <a:ext cx="6480720" cy="304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4227" y="2366635"/>
            <a:ext cx="83246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Plateforme Enquête de </a:t>
            </a:r>
            <a:r>
              <a:rPr lang="fr-FR" sz="3200" b="1" dirty="0" smtClean="0">
                <a:solidFill>
                  <a:schemeClr val="bg1"/>
                </a:solidFill>
              </a:rPr>
              <a:t>rémunération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et </a:t>
            </a:r>
            <a:r>
              <a:rPr lang="fr-FR" sz="3200" b="1" dirty="0">
                <a:solidFill>
                  <a:schemeClr val="bg1"/>
                </a:solidFill>
              </a:rPr>
              <a:t>pratiques </a:t>
            </a:r>
            <a:r>
              <a:rPr lang="fr-FR" sz="3200" b="1" dirty="0" smtClean="0">
                <a:solidFill>
                  <a:schemeClr val="bg1"/>
                </a:solidFill>
              </a:rPr>
              <a:t>RH</a:t>
            </a: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Processus du déploiement</a:t>
            </a: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  <a:p>
            <a:pPr algn="ctr"/>
            <a:r>
              <a:rPr lang="fr-FR" sz="3200" dirty="0">
                <a:solidFill>
                  <a:schemeClr val="bg1"/>
                </a:solidFill>
              </a:rPr>
              <a:t>s</a:t>
            </a:r>
            <a:r>
              <a:rPr lang="fr-FR" sz="3200" dirty="0" smtClean="0">
                <a:solidFill>
                  <a:schemeClr val="bg1"/>
                </a:solidFill>
              </a:rPr>
              <a:t>alarymarketplace.com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Février 2025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72847"/>
              </p:ext>
            </p:extLst>
          </p:nvPr>
        </p:nvGraphicFramePr>
        <p:xfrm>
          <a:off x="835269" y="1174211"/>
          <a:ext cx="10919849" cy="3352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91629">
                  <a:extLst>
                    <a:ext uri="{9D8B030D-6E8A-4147-A177-3AD203B41FA5}">
                      <a16:colId xmlns:a16="http://schemas.microsoft.com/office/drawing/2014/main" val="3165882732"/>
                    </a:ext>
                  </a:extLst>
                </a:gridCol>
                <a:gridCol w="1069676">
                  <a:extLst>
                    <a:ext uri="{9D8B030D-6E8A-4147-A177-3AD203B41FA5}">
                      <a16:colId xmlns:a16="http://schemas.microsoft.com/office/drawing/2014/main" val="1810566000"/>
                    </a:ext>
                  </a:extLst>
                </a:gridCol>
                <a:gridCol w="1339623">
                  <a:extLst>
                    <a:ext uri="{9D8B030D-6E8A-4147-A177-3AD203B41FA5}">
                      <a16:colId xmlns:a16="http://schemas.microsoft.com/office/drawing/2014/main" val="431800903"/>
                    </a:ext>
                  </a:extLst>
                </a:gridCol>
                <a:gridCol w="2306307">
                  <a:extLst>
                    <a:ext uri="{9D8B030D-6E8A-4147-A177-3AD203B41FA5}">
                      <a16:colId xmlns:a16="http://schemas.microsoft.com/office/drawing/2014/main" val="3102529651"/>
                    </a:ext>
                  </a:extLst>
                </a:gridCol>
                <a:gridCol w="2306307">
                  <a:extLst>
                    <a:ext uri="{9D8B030D-6E8A-4147-A177-3AD203B41FA5}">
                      <a16:colId xmlns:a16="http://schemas.microsoft.com/office/drawing/2014/main" val="656350354"/>
                    </a:ext>
                  </a:extLst>
                </a:gridCol>
                <a:gridCol w="2306307">
                  <a:extLst>
                    <a:ext uri="{9D8B030D-6E8A-4147-A177-3AD203B41FA5}">
                      <a16:colId xmlns:a16="http://schemas.microsoft.com/office/drawing/2014/main" val="3527883842"/>
                    </a:ext>
                  </a:extLst>
                </a:gridCol>
              </a:tblGrid>
              <a:tr h="297228">
                <a:tc gridSpan="3"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Essentiel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A la carte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Avancé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29933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Inscription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762208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Accueil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630994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Compensation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880448"/>
                  </a:ext>
                </a:extLst>
              </a:tr>
              <a:tr h="201830">
                <a:tc rowSpan="6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Questionnaires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Q1 _ Q4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Questions</a:t>
                      </a:r>
                      <a:endParaRPr lang="fr-FR" sz="1100" b="1" i="0" u="none" strike="noStrike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30500"/>
                  </a:ext>
                </a:extLst>
              </a:tr>
              <a:tr h="2018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Résultats</a:t>
                      </a:r>
                      <a:endParaRPr lang="fr-FR" sz="1100" b="1" i="0" u="none" strike="noStrike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8034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Q5 _ Q8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Questions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1447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Résultats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5656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Q9 _ Q12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Questions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1265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Résultats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830193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Rapports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9825144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981319"/>
              </p:ext>
            </p:extLst>
          </p:nvPr>
        </p:nvGraphicFramePr>
        <p:xfrm>
          <a:off x="835268" y="4854056"/>
          <a:ext cx="10919849" cy="60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89774">
                  <a:extLst>
                    <a:ext uri="{9D8B030D-6E8A-4147-A177-3AD203B41FA5}">
                      <a16:colId xmlns:a16="http://schemas.microsoft.com/office/drawing/2014/main" val="2077746402"/>
                    </a:ext>
                  </a:extLst>
                </a:gridCol>
                <a:gridCol w="6930075">
                  <a:extLst>
                    <a:ext uri="{9D8B030D-6E8A-4147-A177-3AD203B41FA5}">
                      <a16:colId xmlns:a16="http://schemas.microsoft.com/office/drawing/2014/main" val="4099207730"/>
                    </a:ext>
                  </a:extLst>
                </a:gridCol>
              </a:tblGrid>
              <a:tr h="297228">
                <a:tc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Administration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402868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Administration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99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98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Mars 2025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53320"/>
              </p:ext>
            </p:extLst>
          </p:nvPr>
        </p:nvGraphicFramePr>
        <p:xfrm>
          <a:off x="835269" y="1174211"/>
          <a:ext cx="10919849" cy="3352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91629">
                  <a:extLst>
                    <a:ext uri="{9D8B030D-6E8A-4147-A177-3AD203B41FA5}">
                      <a16:colId xmlns:a16="http://schemas.microsoft.com/office/drawing/2014/main" val="3165882732"/>
                    </a:ext>
                  </a:extLst>
                </a:gridCol>
                <a:gridCol w="1069676">
                  <a:extLst>
                    <a:ext uri="{9D8B030D-6E8A-4147-A177-3AD203B41FA5}">
                      <a16:colId xmlns:a16="http://schemas.microsoft.com/office/drawing/2014/main" val="1810566000"/>
                    </a:ext>
                  </a:extLst>
                </a:gridCol>
                <a:gridCol w="1339623">
                  <a:extLst>
                    <a:ext uri="{9D8B030D-6E8A-4147-A177-3AD203B41FA5}">
                      <a16:colId xmlns:a16="http://schemas.microsoft.com/office/drawing/2014/main" val="431800903"/>
                    </a:ext>
                  </a:extLst>
                </a:gridCol>
                <a:gridCol w="2306307">
                  <a:extLst>
                    <a:ext uri="{9D8B030D-6E8A-4147-A177-3AD203B41FA5}">
                      <a16:colId xmlns:a16="http://schemas.microsoft.com/office/drawing/2014/main" val="3102529651"/>
                    </a:ext>
                  </a:extLst>
                </a:gridCol>
                <a:gridCol w="2306307">
                  <a:extLst>
                    <a:ext uri="{9D8B030D-6E8A-4147-A177-3AD203B41FA5}">
                      <a16:colId xmlns:a16="http://schemas.microsoft.com/office/drawing/2014/main" val="656350354"/>
                    </a:ext>
                  </a:extLst>
                </a:gridCol>
                <a:gridCol w="2306307">
                  <a:extLst>
                    <a:ext uri="{9D8B030D-6E8A-4147-A177-3AD203B41FA5}">
                      <a16:colId xmlns:a16="http://schemas.microsoft.com/office/drawing/2014/main" val="3527883842"/>
                    </a:ext>
                  </a:extLst>
                </a:gridCol>
              </a:tblGrid>
              <a:tr h="297228">
                <a:tc gridSpan="3"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Essentiel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A la carte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Avancé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29933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Inscription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762208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Accueil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630994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Compensation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880448"/>
                  </a:ext>
                </a:extLst>
              </a:tr>
              <a:tr h="201830">
                <a:tc rowSpan="6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Questionnaires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Q1 _ Q4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Questions</a:t>
                      </a:r>
                      <a:endParaRPr lang="fr-FR" sz="1100" b="1" i="0" u="none" strike="noStrike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30500"/>
                  </a:ext>
                </a:extLst>
              </a:tr>
              <a:tr h="2018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Résultats</a:t>
                      </a:r>
                      <a:endParaRPr lang="fr-FR" sz="1100" b="1" i="0" u="none" strike="noStrike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8034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Q5 _ Q8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Questions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1447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Résultats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5656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Q9 _ Q12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Questions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1265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Résultats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830193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Rapports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9825144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61541"/>
              </p:ext>
            </p:extLst>
          </p:nvPr>
        </p:nvGraphicFramePr>
        <p:xfrm>
          <a:off x="835268" y="4854056"/>
          <a:ext cx="10919849" cy="60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89774">
                  <a:extLst>
                    <a:ext uri="{9D8B030D-6E8A-4147-A177-3AD203B41FA5}">
                      <a16:colId xmlns:a16="http://schemas.microsoft.com/office/drawing/2014/main" val="2077746402"/>
                    </a:ext>
                  </a:extLst>
                </a:gridCol>
                <a:gridCol w="6930075">
                  <a:extLst>
                    <a:ext uri="{9D8B030D-6E8A-4147-A177-3AD203B41FA5}">
                      <a16:colId xmlns:a16="http://schemas.microsoft.com/office/drawing/2014/main" val="4099207730"/>
                    </a:ext>
                  </a:extLst>
                </a:gridCol>
              </a:tblGrid>
              <a:tr h="297228">
                <a:tc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Administration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402868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Administration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99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82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Mars 2025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5450"/>
              </p:ext>
            </p:extLst>
          </p:nvPr>
        </p:nvGraphicFramePr>
        <p:xfrm>
          <a:off x="835269" y="1174211"/>
          <a:ext cx="10919849" cy="3352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91629">
                  <a:extLst>
                    <a:ext uri="{9D8B030D-6E8A-4147-A177-3AD203B41FA5}">
                      <a16:colId xmlns:a16="http://schemas.microsoft.com/office/drawing/2014/main" val="3165882732"/>
                    </a:ext>
                  </a:extLst>
                </a:gridCol>
                <a:gridCol w="1069676">
                  <a:extLst>
                    <a:ext uri="{9D8B030D-6E8A-4147-A177-3AD203B41FA5}">
                      <a16:colId xmlns:a16="http://schemas.microsoft.com/office/drawing/2014/main" val="1810566000"/>
                    </a:ext>
                  </a:extLst>
                </a:gridCol>
                <a:gridCol w="1339623">
                  <a:extLst>
                    <a:ext uri="{9D8B030D-6E8A-4147-A177-3AD203B41FA5}">
                      <a16:colId xmlns:a16="http://schemas.microsoft.com/office/drawing/2014/main" val="431800903"/>
                    </a:ext>
                  </a:extLst>
                </a:gridCol>
                <a:gridCol w="2306307">
                  <a:extLst>
                    <a:ext uri="{9D8B030D-6E8A-4147-A177-3AD203B41FA5}">
                      <a16:colId xmlns:a16="http://schemas.microsoft.com/office/drawing/2014/main" val="3102529651"/>
                    </a:ext>
                  </a:extLst>
                </a:gridCol>
                <a:gridCol w="2306307">
                  <a:extLst>
                    <a:ext uri="{9D8B030D-6E8A-4147-A177-3AD203B41FA5}">
                      <a16:colId xmlns:a16="http://schemas.microsoft.com/office/drawing/2014/main" val="656350354"/>
                    </a:ext>
                  </a:extLst>
                </a:gridCol>
                <a:gridCol w="2306307">
                  <a:extLst>
                    <a:ext uri="{9D8B030D-6E8A-4147-A177-3AD203B41FA5}">
                      <a16:colId xmlns:a16="http://schemas.microsoft.com/office/drawing/2014/main" val="3527883842"/>
                    </a:ext>
                  </a:extLst>
                </a:gridCol>
              </a:tblGrid>
              <a:tr h="297228">
                <a:tc gridSpan="3"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Essentiel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A la carte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Avancé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29933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Inscription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762208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Accueil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630994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Compensation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880448"/>
                  </a:ext>
                </a:extLst>
              </a:tr>
              <a:tr h="201830">
                <a:tc rowSpan="6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Questionnaires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Q1 _ Q4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Questions</a:t>
                      </a:r>
                      <a:endParaRPr lang="fr-FR" sz="1100" b="1" i="0" u="none" strike="noStrike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30500"/>
                  </a:ext>
                </a:extLst>
              </a:tr>
              <a:tr h="2018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Résultats</a:t>
                      </a:r>
                      <a:endParaRPr lang="fr-FR" sz="1100" b="1" i="0" u="none" strike="noStrike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OUI</a:t>
                      </a: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8034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Q5 _ Q8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Questions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1447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Résultats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5656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Q9 _ Q12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Questions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1265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Résultats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830193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Rapports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fr-FR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9825144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35268" y="4854056"/>
          <a:ext cx="10919849" cy="60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89774">
                  <a:extLst>
                    <a:ext uri="{9D8B030D-6E8A-4147-A177-3AD203B41FA5}">
                      <a16:colId xmlns:a16="http://schemas.microsoft.com/office/drawing/2014/main" val="2077746402"/>
                    </a:ext>
                  </a:extLst>
                </a:gridCol>
                <a:gridCol w="6930075">
                  <a:extLst>
                    <a:ext uri="{9D8B030D-6E8A-4147-A177-3AD203B41FA5}">
                      <a16:colId xmlns:a16="http://schemas.microsoft.com/office/drawing/2014/main" val="4099207730"/>
                    </a:ext>
                  </a:extLst>
                </a:gridCol>
              </a:tblGrid>
              <a:tr h="297228">
                <a:tc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Administration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402868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Administration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OUI</a:t>
                      </a:r>
                      <a:endParaRPr lang="fr-FR" sz="1400" b="1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99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14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092849" y="857"/>
            <a:ext cx="6396013" cy="730663"/>
          </a:xfrm>
        </p:spPr>
        <p:txBody>
          <a:bodyPr/>
          <a:lstStyle/>
          <a:p>
            <a:pPr indent="-365125" fontAlgn="t"/>
            <a:r>
              <a:rPr lang="fr-FR" sz="2400" kern="1200" dirty="0">
                <a:solidFill>
                  <a:srgbClr val="0000FF"/>
                </a:solidFill>
                <a:latin typeface="Montserrat" panose="00000500000000000000" pitchFamily="2" charset="0"/>
                <a:ea typeface="+mn-ea"/>
                <a:cs typeface="+mn-cs"/>
                <a:sym typeface="Arial"/>
              </a:rPr>
              <a:t>Table </a:t>
            </a:r>
            <a:r>
              <a:rPr lang="fr-FR" sz="2400" kern="1200" dirty="0" smtClean="0">
                <a:solidFill>
                  <a:srgbClr val="0000FF"/>
                </a:solidFill>
                <a:latin typeface="Montserrat" panose="00000500000000000000" pitchFamily="2" charset="0"/>
                <a:ea typeface="+mn-ea"/>
                <a:cs typeface="+mn-cs"/>
                <a:sym typeface="Arial"/>
              </a:rPr>
              <a:t>des matières</a:t>
            </a:r>
            <a:endParaRPr lang="fr-FR" sz="2400" kern="1200" dirty="0">
              <a:solidFill>
                <a:srgbClr val="0000FF"/>
              </a:solidFill>
              <a:latin typeface="Montserrat" panose="00000500000000000000" pitchFamily="2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64612"/>
              </p:ext>
            </p:extLst>
          </p:nvPr>
        </p:nvGraphicFramePr>
        <p:xfrm>
          <a:off x="6340913" y="508428"/>
          <a:ext cx="5818283" cy="3799840"/>
        </p:xfrm>
        <a:graphic>
          <a:graphicData uri="http://schemas.openxmlformats.org/drawingml/2006/table">
            <a:tbl>
              <a:tblPr firstRow="1" bandRow="1">
                <a:tableStyleId>{FC86E980-45EA-443C-A877-419BE2C6A4F5}</a:tableStyleId>
              </a:tblPr>
              <a:tblGrid>
                <a:gridCol w="330518">
                  <a:extLst>
                    <a:ext uri="{9D8B030D-6E8A-4147-A177-3AD203B41FA5}">
                      <a16:colId xmlns:a16="http://schemas.microsoft.com/office/drawing/2014/main" val="1225714795"/>
                    </a:ext>
                  </a:extLst>
                </a:gridCol>
                <a:gridCol w="4701241">
                  <a:extLst>
                    <a:ext uri="{9D8B030D-6E8A-4147-A177-3AD203B41FA5}">
                      <a16:colId xmlns:a16="http://schemas.microsoft.com/office/drawing/2014/main" val="4001098251"/>
                    </a:ext>
                  </a:extLst>
                </a:gridCol>
                <a:gridCol w="786524">
                  <a:extLst>
                    <a:ext uri="{9D8B030D-6E8A-4147-A177-3AD203B41FA5}">
                      <a16:colId xmlns:a16="http://schemas.microsoft.com/office/drawing/2014/main" val="1747634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200" b="0" i="0" u="none" strike="noStrike" cap="none" dirty="0">
                        <a:solidFill>
                          <a:srgbClr val="0B2D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" b="0" i="0" u="none" strike="noStrike" cap="none" dirty="0">
                        <a:solidFill>
                          <a:srgbClr val="0B2D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925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0" i="0" u="none" strike="noStrike" cap="none" dirty="0" smtClean="0">
                          <a:solidFill>
                            <a:srgbClr val="0B2D7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endParaRPr lang="fr-FR" sz="1400" b="0" i="0" u="none" strike="noStrike" cap="none" dirty="0">
                        <a:solidFill>
                          <a:srgbClr val="0B2D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 u="none" strike="noStrike" cap="none" dirty="0" smtClean="0">
                          <a:solidFill>
                            <a:srgbClr val="0B2D7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Structure de la</a:t>
                      </a:r>
                      <a:r>
                        <a:rPr lang="fr-FR" sz="1400" b="0" i="0" u="none" strike="noStrike" cap="none" baseline="0" dirty="0" smtClean="0">
                          <a:solidFill>
                            <a:srgbClr val="0B2D7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plateforme</a:t>
                      </a:r>
                      <a:endParaRPr lang="fr-FR" sz="1400" b="0" i="0" u="none" strike="noStrike" cap="none" dirty="0">
                        <a:solidFill>
                          <a:srgbClr val="0B2D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746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75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0" i="0" u="none" strike="noStrike" cap="none" dirty="0" smtClean="0">
                          <a:solidFill>
                            <a:srgbClr val="0B2D7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lang="fr-FR" sz="1400" b="0" i="0" u="none" strike="noStrike" cap="none" dirty="0">
                        <a:solidFill>
                          <a:srgbClr val="0B2D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 u="none" strike="noStrike" cap="none" dirty="0" smtClean="0">
                          <a:solidFill>
                            <a:srgbClr val="0B2D7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Landing Page</a:t>
                      </a:r>
                      <a:endParaRPr lang="fr-FR" sz="1400" b="0" i="0" u="none" strike="noStrike" cap="none" dirty="0">
                        <a:solidFill>
                          <a:srgbClr val="0B2D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777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4640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0" i="0" u="none" strike="noStrike" cap="none" dirty="0" smtClean="0">
                          <a:solidFill>
                            <a:srgbClr val="0B2D77"/>
                          </a:solidFill>
                          <a:latin typeface="Trebuchet MS"/>
                          <a:ea typeface="Trebuchet MS"/>
                          <a:cs typeface="Trebuchet MS"/>
                          <a:sym typeface="Arial"/>
                        </a:rPr>
                        <a:t>3</a:t>
                      </a:r>
                      <a:endParaRPr lang="fr-FR" sz="1400" b="0" i="0" u="none" strike="noStrike" cap="none" dirty="0">
                        <a:solidFill>
                          <a:srgbClr val="0B2D77"/>
                        </a:solidFill>
                        <a:latin typeface="Trebuchet MS"/>
                        <a:ea typeface="Trebuchet MS"/>
                        <a:cs typeface="Trebuchet MS"/>
                        <a:sym typeface="Arial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 u="none" strike="noStrike" cap="none" dirty="0" smtClean="0">
                          <a:solidFill>
                            <a:srgbClr val="0B2D77"/>
                          </a:solidFill>
                          <a:latin typeface="Trebuchet MS"/>
                          <a:ea typeface="Trebuchet MS"/>
                          <a:cs typeface="Trebuchet MS"/>
                          <a:sym typeface="Arial"/>
                        </a:rPr>
                        <a:t>Déploiement</a:t>
                      </a:r>
                      <a:r>
                        <a:rPr lang="fr-FR" sz="1400" b="0" i="0" u="none" strike="noStrike" cap="none" baseline="0" dirty="0" smtClean="0">
                          <a:solidFill>
                            <a:srgbClr val="0B2D77"/>
                          </a:solidFill>
                          <a:latin typeface="Trebuchet MS"/>
                          <a:ea typeface="Trebuchet MS"/>
                          <a:cs typeface="Trebuchet MS"/>
                          <a:sym typeface="Arial"/>
                        </a:rPr>
                        <a:t> globale</a:t>
                      </a:r>
                      <a:endParaRPr lang="fr-FR" sz="1400" b="0" i="0" u="none" strike="noStrike" cap="none" dirty="0">
                        <a:solidFill>
                          <a:srgbClr val="0B2D77"/>
                        </a:solidFill>
                        <a:latin typeface="Trebuchet MS"/>
                        <a:ea typeface="Trebuchet MS"/>
                        <a:cs typeface="Trebuchet MS"/>
                        <a:sym typeface="Arial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8786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3814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421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7852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388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6474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6751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1395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4955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5395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664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3869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444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2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166" y="3023280"/>
            <a:ext cx="9146697" cy="1746159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fr-FR" sz="4800" dirty="0" smtClean="0">
                <a:solidFill>
                  <a:schemeClr val="bg1"/>
                </a:solidFill>
              </a:rPr>
              <a:t>Structure de la plateforme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83520" y="2877820"/>
            <a:ext cx="1567543" cy="1346200"/>
          </a:xfrm>
        </p:spPr>
        <p:txBody>
          <a:bodyPr/>
          <a:lstStyle/>
          <a:p>
            <a:r>
              <a:rPr lang="fr-FR" sz="5400" dirty="0" smtClean="0"/>
              <a:t>01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89680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Composition de la plateforme 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96149"/>
              </p:ext>
            </p:extLst>
          </p:nvPr>
        </p:nvGraphicFramePr>
        <p:xfrm>
          <a:off x="835269" y="3350261"/>
          <a:ext cx="10919852" cy="17628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2629">
                  <a:extLst>
                    <a:ext uri="{9D8B030D-6E8A-4147-A177-3AD203B41FA5}">
                      <a16:colId xmlns:a16="http://schemas.microsoft.com/office/drawing/2014/main" val="4216384672"/>
                    </a:ext>
                  </a:extLst>
                </a:gridCol>
                <a:gridCol w="1119965">
                  <a:extLst>
                    <a:ext uri="{9D8B030D-6E8A-4147-A177-3AD203B41FA5}">
                      <a16:colId xmlns:a16="http://schemas.microsoft.com/office/drawing/2014/main" val="1945893070"/>
                    </a:ext>
                  </a:extLst>
                </a:gridCol>
                <a:gridCol w="1526324">
                  <a:extLst>
                    <a:ext uri="{9D8B030D-6E8A-4147-A177-3AD203B41FA5}">
                      <a16:colId xmlns:a16="http://schemas.microsoft.com/office/drawing/2014/main" val="3871297324"/>
                    </a:ext>
                  </a:extLst>
                </a:gridCol>
                <a:gridCol w="1108371">
                  <a:extLst>
                    <a:ext uri="{9D8B030D-6E8A-4147-A177-3AD203B41FA5}">
                      <a16:colId xmlns:a16="http://schemas.microsoft.com/office/drawing/2014/main" val="3443661656"/>
                    </a:ext>
                  </a:extLst>
                </a:gridCol>
                <a:gridCol w="1036000">
                  <a:extLst>
                    <a:ext uri="{9D8B030D-6E8A-4147-A177-3AD203B41FA5}">
                      <a16:colId xmlns:a16="http://schemas.microsoft.com/office/drawing/2014/main" val="1580154951"/>
                    </a:ext>
                  </a:extLst>
                </a:gridCol>
                <a:gridCol w="1509120">
                  <a:extLst>
                    <a:ext uri="{9D8B030D-6E8A-4147-A177-3AD203B41FA5}">
                      <a16:colId xmlns:a16="http://schemas.microsoft.com/office/drawing/2014/main" val="3369216628"/>
                    </a:ext>
                  </a:extLst>
                </a:gridCol>
                <a:gridCol w="1292008">
                  <a:extLst>
                    <a:ext uri="{9D8B030D-6E8A-4147-A177-3AD203B41FA5}">
                      <a16:colId xmlns:a16="http://schemas.microsoft.com/office/drawing/2014/main" val="3596670114"/>
                    </a:ext>
                  </a:extLst>
                </a:gridCol>
                <a:gridCol w="1625435">
                  <a:extLst>
                    <a:ext uri="{9D8B030D-6E8A-4147-A177-3AD203B41FA5}">
                      <a16:colId xmlns:a16="http://schemas.microsoft.com/office/drawing/2014/main" val="917724144"/>
                    </a:ext>
                  </a:extLst>
                </a:gridCol>
              </a:tblGrid>
              <a:tr h="295083">
                <a:tc row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 smtClean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Abonnement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b="1" u="none" strike="noStrike" cap="none" dirty="0" smtClean="0">
                          <a:latin typeface="Trebuchet MS" panose="020B0603020202020204" pitchFamily="34" charset="0"/>
                          <a:sym typeface="Trebuchet MS"/>
                        </a:rPr>
                        <a:t>Accueil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b="1" u="none" strike="noStrike" cap="none" dirty="0" smtClean="0">
                          <a:latin typeface="Trebuchet MS" panose="020B0603020202020204" pitchFamily="34" charset="0"/>
                          <a:sym typeface="Trebuchet MS"/>
                        </a:rPr>
                        <a:t>Compensation 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400" b="1" u="none" strike="noStrike" cap="none" dirty="0" smtClean="0">
                          <a:latin typeface="Trebuchet MS" panose="020B0603020202020204" pitchFamily="34" charset="0"/>
                          <a:sym typeface="Trebuchet MS"/>
                        </a:rPr>
                        <a:t>Questionnaires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b="1" u="none" strike="noStrike" cap="none" dirty="0" smtClean="0">
                          <a:latin typeface="Trebuchet MS" panose="020B0603020202020204" pitchFamily="34" charset="0"/>
                          <a:sym typeface="Trebuchet MS"/>
                        </a:rPr>
                        <a:t>Rapports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u="none" strike="noStrike" cap="none" dirty="0" smtClean="0">
                          <a:sym typeface="Trebuchet MS"/>
                        </a:rPr>
                        <a:t>Ma Société </a:t>
                      </a:r>
                      <a:endParaRPr lang="fr-FR" sz="1400" b="0" i="0" u="none" strike="noStrike" cap="none" dirty="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400" b="0" i="0" u="none" strike="noStrike" cap="none" dirty="0">
                        <a:solidFill>
                          <a:srgbClr val="0B2D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89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400" b="0" i="0" u="none" strike="noStrike" cap="none" dirty="0">
                        <a:solidFill>
                          <a:srgbClr val="0B2D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400" b="0" i="0" u="none" strike="noStrike" cap="none" dirty="0">
                        <a:solidFill>
                          <a:srgbClr val="0B2D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400" b="0" i="0" u="none" strike="noStrike" cap="none" dirty="0">
                        <a:solidFill>
                          <a:srgbClr val="0B2D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1" u="none" strike="noStrike" cap="none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Trebuchet MS"/>
                        </a:rPr>
                        <a:t>Ma Société 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1" u="none" strike="noStrike" cap="none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Trebuchet MS"/>
                        </a:rPr>
                        <a:t>Paramètres 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513111"/>
                  </a:ext>
                </a:extLst>
              </a:tr>
              <a:tr h="3098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Trebuchet MS"/>
                          <a:cs typeface="Trebuchet MS"/>
                          <a:sym typeface="Trebuchet MS"/>
                        </a:rPr>
                        <a:t>Secteur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Trebuchet MS"/>
                          <a:cs typeface="Trebuchet MS"/>
                          <a:sym typeface="Trebuchet MS"/>
                        </a:rPr>
                        <a:t>Marché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50049"/>
                  </a:ext>
                </a:extLst>
              </a:tr>
              <a:tr h="35901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Essentiel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100810"/>
                  </a:ext>
                </a:extLst>
              </a:tr>
              <a:tr h="35901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Purchaser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216432"/>
                  </a:ext>
                </a:extLst>
              </a:tr>
              <a:tr h="35901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Subscriber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11107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34322"/>
              </p:ext>
            </p:extLst>
          </p:nvPr>
        </p:nvGraphicFramePr>
        <p:xfrm>
          <a:off x="835269" y="1717190"/>
          <a:ext cx="10919850" cy="1031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28587">
                  <a:extLst>
                    <a:ext uri="{9D8B030D-6E8A-4147-A177-3AD203B41FA5}">
                      <a16:colId xmlns:a16="http://schemas.microsoft.com/office/drawing/2014/main" val="4216384672"/>
                    </a:ext>
                  </a:extLst>
                </a:gridCol>
                <a:gridCol w="1102696">
                  <a:extLst>
                    <a:ext uri="{9D8B030D-6E8A-4147-A177-3AD203B41FA5}">
                      <a16:colId xmlns:a16="http://schemas.microsoft.com/office/drawing/2014/main" val="3290828110"/>
                    </a:ext>
                  </a:extLst>
                </a:gridCol>
                <a:gridCol w="1685309">
                  <a:extLst>
                    <a:ext uri="{9D8B030D-6E8A-4147-A177-3AD203B41FA5}">
                      <a16:colId xmlns:a16="http://schemas.microsoft.com/office/drawing/2014/main" val="3766018558"/>
                    </a:ext>
                  </a:extLst>
                </a:gridCol>
                <a:gridCol w="1685309">
                  <a:extLst>
                    <a:ext uri="{9D8B030D-6E8A-4147-A177-3AD203B41FA5}">
                      <a16:colId xmlns:a16="http://schemas.microsoft.com/office/drawing/2014/main" val="1236726330"/>
                    </a:ext>
                  </a:extLst>
                </a:gridCol>
                <a:gridCol w="1685309">
                  <a:extLst>
                    <a:ext uri="{9D8B030D-6E8A-4147-A177-3AD203B41FA5}">
                      <a16:colId xmlns:a16="http://schemas.microsoft.com/office/drawing/2014/main" val="3596670114"/>
                    </a:ext>
                  </a:extLst>
                </a:gridCol>
                <a:gridCol w="1566320">
                  <a:extLst>
                    <a:ext uri="{9D8B030D-6E8A-4147-A177-3AD203B41FA5}">
                      <a16:colId xmlns:a16="http://schemas.microsoft.com/office/drawing/2014/main" val="3515685581"/>
                    </a:ext>
                  </a:extLst>
                </a:gridCol>
                <a:gridCol w="1566320">
                  <a:extLst>
                    <a:ext uri="{9D8B030D-6E8A-4147-A177-3AD203B41FA5}">
                      <a16:colId xmlns:a16="http://schemas.microsoft.com/office/drawing/2014/main" val="91772414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1" u="none" strike="noStrike" cap="none" dirty="0" smtClean="0">
                          <a:latin typeface="Trebuchet MS" panose="020B0603020202020204" pitchFamily="34" charset="0"/>
                          <a:sym typeface="Trebuchet MS"/>
                        </a:rPr>
                        <a:t>Accueil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u="none" strike="noStrike" cap="none" dirty="0" smtClean="0">
                          <a:latin typeface="Trebuchet MS" panose="020B0603020202020204" pitchFamily="34" charset="0"/>
                          <a:sym typeface="Trebuchet MS"/>
                        </a:rPr>
                        <a:t>Clients</a:t>
                      </a:r>
                      <a:endParaRPr lang="fr-FR" sz="1400" b="0" i="0" u="none" strike="noStrike" cap="none" dirty="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0" i="0" u="none" strike="noStrike" cap="none" dirty="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u="none" strike="noStrike" cap="none" dirty="0" smtClean="0">
                          <a:sym typeface="Trebuchet MS"/>
                        </a:rPr>
                        <a:t>Configurations</a:t>
                      </a:r>
                      <a:endParaRPr lang="fr-FR" sz="1400" b="0" i="0" u="none" strike="noStrike" cap="none" dirty="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b="0" i="0" u="none" strike="noStrike" cap="none" dirty="0">
                        <a:solidFill>
                          <a:srgbClr val="0B2D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8942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Trebuchet MS"/>
                          <a:cs typeface="Trebuchet MS"/>
                          <a:sym typeface="Trebuchet MS"/>
                        </a:rPr>
                        <a:t>Mes clients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Trebuchet MS"/>
                          <a:cs typeface="Trebuchet MS"/>
                          <a:sym typeface="Trebuchet MS"/>
                        </a:rPr>
                        <a:t>Prospection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none" strike="noStrike" cap="none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Trebuchet MS"/>
                        </a:rPr>
                        <a:t>Paramètres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Trebuchet MS"/>
                          <a:cs typeface="Trebuchet MS"/>
                          <a:sym typeface="Trebuchet MS"/>
                        </a:rPr>
                        <a:t>Entités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none" strike="noStrike" cap="none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Trebuchet MS"/>
                        </a:rPr>
                        <a:t>Abonnement </a:t>
                      </a:r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51311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Administration 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152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37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166" y="3023280"/>
            <a:ext cx="9146697" cy="1746159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fr-FR" sz="4800" dirty="0" smtClean="0">
                <a:solidFill>
                  <a:schemeClr val="bg1"/>
                </a:solidFill>
              </a:rPr>
              <a:t>Prérequis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83520" y="2877820"/>
            <a:ext cx="1567543" cy="1346200"/>
          </a:xfrm>
        </p:spPr>
        <p:txBody>
          <a:bodyPr/>
          <a:lstStyle/>
          <a:p>
            <a:r>
              <a:rPr lang="fr-FR" sz="5400" dirty="0" smtClean="0"/>
              <a:t>01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32013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30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166" y="3023280"/>
            <a:ext cx="9146697" cy="1746159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fr-FR" sz="4800" dirty="0" smtClean="0">
                <a:solidFill>
                  <a:schemeClr val="bg1"/>
                </a:solidFill>
              </a:rPr>
              <a:t>Déploiement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83520" y="2877820"/>
            <a:ext cx="1567543" cy="1346200"/>
          </a:xfrm>
        </p:spPr>
        <p:txBody>
          <a:bodyPr/>
          <a:lstStyle/>
          <a:p>
            <a:r>
              <a:rPr lang="fr-FR" sz="5400" dirty="0" smtClean="0"/>
              <a:t>02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59306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Déploiement 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98556"/>
              </p:ext>
            </p:extLst>
          </p:nvPr>
        </p:nvGraphicFramePr>
        <p:xfrm>
          <a:off x="891397" y="1974545"/>
          <a:ext cx="10610781" cy="3870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4256">
                  <a:extLst>
                    <a:ext uri="{9D8B030D-6E8A-4147-A177-3AD203B41FA5}">
                      <a16:colId xmlns:a16="http://schemas.microsoft.com/office/drawing/2014/main" val="4154951221"/>
                    </a:ext>
                  </a:extLst>
                </a:gridCol>
                <a:gridCol w="983411">
                  <a:extLst>
                    <a:ext uri="{9D8B030D-6E8A-4147-A177-3AD203B41FA5}">
                      <a16:colId xmlns:a16="http://schemas.microsoft.com/office/drawing/2014/main" val="4284276555"/>
                    </a:ext>
                  </a:extLst>
                </a:gridCol>
                <a:gridCol w="1301199">
                  <a:extLst>
                    <a:ext uri="{9D8B030D-6E8A-4147-A177-3AD203B41FA5}">
                      <a16:colId xmlns:a16="http://schemas.microsoft.com/office/drawing/2014/main" val="3218680365"/>
                    </a:ext>
                  </a:extLst>
                </a:gridCol>
                <a:gridCol w="1352383">
                  <a:extLst>
                    <a:ext uri="{9D8B030D-6E8A-4147-A177-3AD203B41FA5}">
                      <a16:colId xmlns:a16="http://schemas.microsoft.com/office/drawing/2014/main" val="1388336348"/>
                    </a:ext>
                  </a:extLst>
                </a:gridCol>
                <a:gridCol w="1352383">
                  <a:extLst>
                    <a:ext uri="{9D8B030D-6E8A-4147-A177-3AD203B41FA5}">
                      <a16:colId xmlns:a16="http://schemas.microsoft.com/office/drawing/2014/main" val="2578504822"/>
                    </a:ext>
                  </a:extLst>
                </a:gridCol>
                <a:gridCol w="1352383">
                  <a:extLst>
                    <a:ext uri="{9D8B030D-6E8A-4147-A177-3AD203B41FA5}">
                      <a16:colId xmlns:a16="http://schemas.microsoft.com/office/drawing/2014/main" val="1541091137"/>
                    </a:ext>
                  </a:extLst>
                </a:gridCol>
                <a:gridCol w="1352383">
                  <a:extLst>
                    <a:ext uri="{9D8B030D-6E8A-4147-A177-3AD203B41FA5}">
                      <a16:colId xmlns:a16="http://schemas.microsoft.com/office/drawing/2014/main" val="632261290"/>
                    </a:ext>
                  </a:extLst>
                </a:gridCol>
                <a:gridCol w="1352383">
                  <a:extLst>
                    <a:ext uri="{9D8B030D-6E8A-4147-A177-3AD203B41FA5}">
                      <a16:colId xmlns:a16="http://schemas.microsoft.com/office/drawing/2014/main" val="858976578"/>
                    </a:ext>
                  </a:extLst>
                </a:gridCol>
              </a:tblGrid>
              <a:tr h="297228">
                <a:tc gridSpan="3">
                  <a:txBody>
                    <a:bodyPr/>
                    <a:lstStyle/>
                    <a:p>
                      <a:pPr algn="ctr"/>
                      <a:endParaRPr lang="fr-FR" sz="1400" b="1" i="0" u="none" strike="noStrike" cap="non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Janvier 25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Février 25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Mars 25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Avril 25</a:t>
                      </a: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674300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Inscription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702497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Accueil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733235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Compensation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278793"/>
                  </a:ext>
                </a:extLst>
              </a:tr>
              <a:tr h="201830">
                <a:tc rowSpan="6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Questionnaires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Q1 _ Q4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Questions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658686"/>
                  </a:ext>
                </a:extLst>
              </a:tr>
              <a:tr h="2018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Résultats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92941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Q5 _ Q8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Questions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2217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Résultats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7539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Q9 _ Q12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Questions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b="1" i="0" u="none" strike="noStrike" cap="none" dirty="0" smtClean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1662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Arial"/>
                        </a:rPr>
                        <a:t>Résultats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800260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Rapports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47637"/>
                  </a:ext>
                </a:extLst>
              </a:tr>
              <a:tr h="297228">
                <a:tc grid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Administration </a:t>
                      </a:r>
                      <a:endParaRPr lang="fr-FR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400" b="1" i="0" u="none" strike="noStrike" cap="none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/>
                        </a:rPr>
                        <a:t>X</a:t>
                      </a: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400" b="1" i="0" u="none" strike="noStrike" cap="none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98576"/>
                  </a:ext>
                </a:extLst>
              </a:tr>
            </a:tbl>
          </a:graphicData>
        </a:graphic>
      </p:graphicFrame>
      <p:sp>
        <p:nvSpPr>
          <p:cNvPr id="2" name="Double flèche horizontale 1"/>
          <p:cNvSpPr/>
          <p:nvPr/>
        </p:nvSpPr>
        <p:spPr>
          <a:xfrm>
            <a:off x="3616960" y="1584960"/>
            <a:ext cx="5584549" cy="288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flèche horizontale 15"/>
          <p:cNvSpPr/>
          <p:nvPr/>
        </p:nvSpPr>
        <p:spPr>
          <a:xfrm>
            <a:off x="9201509" y="1584960"/>
            <a:ext cx="2300668" cy="288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700318" y="1345931"/>
            <a:ext cx="1189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Déploiement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58839" y="1369743"/>
            <a:ext cx="870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Garantie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02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166" y="3023280"/>
            <a:ext cx="9146697" cy="1746159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fr-FR" sz="4800" dirty="0" smtClean="0">
                <a:solidFill>
                  <a:schemeClr val="bg1"/>
                </a:solidFill>
              </a:rPr>
              <a:t>Ouverture du service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83520" y="2877820"/>
            <a:ext cx="1567543" cy="1346200"/>
          </a:xfrm>
        </p:spPr>
        <p:txBody>
          <a:bodyPr/>
          <a:lstStyle/>
          <a:p>
            <a:r>
              <a:rPr lang="fr-FR" sz="5400" dirty="0" smtClean="0"/>
              <a:t>03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4839341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66208</TotalTime>
  <Words>255</Words>
  <Application>Microsoft Office PowerPoint</Application>
  <PresentationFormat>Personnalisé</PresentationFormat>
  <Paragraphs>197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Montserrat</vt:lpstr>
      <vt:lpstr>Montserrat Medium</vt:lpstr>
      <vt:lpstr>Montserrat SemiBold</vt:lpstr>
      <vt:lpstr>Noto Sans Symbols</vt:lpstr>
      <vt:lpstr>Trebuchet MS</vt:lpstr>
      <vt:lpstr>Default Theme</vt:lpstr>
      <vt:lpstr>Présentation PowerPoint</vt:lpstr>
      <vt:lpstr>Présentation PowerPoint</vt:lpstr>
      <vt:lpstr>Structure de la plateforme</vt:lpstr>
      <vt:lpstr>Composition de la plateforme </vt:lpstr>
      <vt:lpstr>Prérequis</vt:lpstr>
      <vt:lpstr>Présentation PowerPoint</vt:lpstr>
      <vt:lpstr>Déploiement</vt:lpstr>
      <vt:lpstr>Déploiement </vt:lpstr>
      <vt:lpstr>Ouverture du service</vt:lpstr>
      <vt:lpstr>Février 2025</vt:lpstr>
      <vt:lpstr>Mars 2025</vt:lpstr>
      <vt:lpstr>Mars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TESSE, Stéphanie</dc:creator>
  <cp:lastModifiedBy>AOUADI Tarek [EXT]</cp:lastModifiedBy>
  <cp:revision>772</cp:revision>
  <dcterms:modified xsi:type="dcterms:W3CDTF">2025-01-10T16:34:41Z</dcterms:modified>
</cp:coreProperties>
</file>