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4" r:id="rId6"/>
    <p:sldMasterId id="2147484042" r:id="rId7"/>
  </p:sldMasterIdLst>
  <p:notesMasterIdLst>
    <p:notesMasterId r:id="rId13"/>
  </p:notesMasterIdLst>
  <p:handoutMasterIdLst>
    <p:handoutMasterId r:id="rId14"/>
  </p:handoutMasterIdLst>
  <p:sldIdLst>
    <p:sldId id="256" r:id="rId8"/>
    <p:sldId id="1448943038" r:id="rId9"/>
    <p:sldId id="1448943035" r:id="rId10"/>
    <p:sldId id="1448943037" r:id="rId11"/>
    <p:sldId id="1448943036" r:id="rId12"/>
  </p:sldIdLst>
  <p:sldSz cx="12192000" cy="6858000"/>
  <p:notesSz cx="6805613" cy="99441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8" userDrawn="1">
          <p15:clr>
            <a:srgbClr val="A4A3A4"/>
          </p15:clr>
        </p15:guide>
        <p15:guide id="2" orient="horz" pos="300" userDrawn="1">
          <p15:clr>
            <a:srgbClr val="A4A3A4"/>
          </p15:clr>
        </p15:guide>
        <p15:guide id="3" orient="horz" pos="768" userDrawn="1">
          <p15:clr>
            <a:srgbClr val="A4A3A4"/>
          </p15:clr>
        </p15:guide>
        <p15:guide id="5" orient="horz" pos="3744" userDrawn="1">
          <p15:clr>
            <a:srgbClr val="A4A3A4"/>
          </p15:clr>
        </p15:guide>
        <p15:guide id="6" orient="horz" pos="2928" userDrawn="1">
          <p15:clr>
            <a:srgbClr val="A4A3A4"/>
          </p15:clr>
        </p15:guide>
        <p15:guide id="7" pos="4608" userDrawn="1">
          <p15:clr>
            <a:srgbClr val="A4A3A4"/>
          </p15:clr>
        </p15:guide>
        <p15:guide id="8" pos="377" userDrawn="1">
          <p15:clr>
            <a:srgbClr val="A4A3A4"/>
          </p15:clr>
        </p15:guide>
        <p15:guide id="9" pos="7296" userDrawn="1">
          <p15:clr>
            <a:srgbClr val="A4A3A4"/>
          </p15:clr>
        </p15:guide>
        <p15:guide id="10" pos="1664" userDrawn="1">
          <p15:clr>
            <a:srgbClr val="A4A3A4"/>
          </p15:clr>
        </p15:guide>
        <p15:guide id="11" pos="5888" userDrawn="1">
          <p15:clr>
            <a:srgbClr val="A4A3A4"/>
          </p15:clr>
        </p15:guide>
        <p15:guide id="12" pos="6016" userDrawn="1">
          <p15:clr>
            <a:srgbClr val="A4A3A4"/>
          </p15:clr>
        </p15:guide>
        <p15:guide id="13" pos="4480" userDrawn="1">
          <p15:clr>
            <a:srgbClr val="A4A3A4"/>
          </p15:clr>
        </p15:guide>
        <p15:guide id="14" pos="1792" userDrawn="1">
          <p15:clr>
            <a:srgbClr val="A4A3A4"/>
          </p15:clr>
        </p15:guide>
        <p15:guide id="15" pos="3053" userDrawn="1">
          <p15:clr>
            <a:srgbClr val="A4A3A4"/>
          </p15:clr>
        </p15:guide>
        <p15:guide id="16" pos="3200" userDrawn="1">
          <p15:clr>
            <a:srgbClr val="A4A3A4"/>
          </p15:clr>
        </p15:guide>
        <p15:guide id="17" orient="horz" pos="1728" userDrawn="1">
          <p15:clr>
            <a:srgbClr val="A4A3A4"/>
          </p15:clr>
        </p15:guide>
        <p15:guide id="18" orient="horz" pos="19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lie Russell (Mkt/Bus Software Tech, Hong Kong (30 Harbour Road))" initials="KR(STHK(HR" lastIdx="60" clrIdx="0">
    <p:extLst>
      <p:ext uri="{19B8F6BF-5375-455C-9EA6-DF929625EA0E}">
        <p15:presenceInfo xmlns:p15="http://schemas.microsoft.com/office/powerpoint/2012/main" userId="S-1-5-21-4255863253-1233835171-2685878428-356998" providerId="AD"/>
      </p:ext>
    </p:extLst>
  </p:cmAuthor>
  <p:cmAuthor id="2" name="Aufort, Judith (Puteaux)" initials="AJ(" lastIdx="4" clrIdx="1">
    <p:extLst>
      <p:ext uri="{19B8F6BF-5375-455C-9EA6-DF929625EA0E}">
        <p15:presenceInfo xmlns:p15="http://schemas.microsoft.com/office/powerpoint/2012/main" userId="S-1-5-21-4255863253-1233835171-2685878428-581550" providerId="AD"/>
      </p:ext>
    </p:extLst>
  </p:cmAuthor>
  <p:cmAuthor id="3" name="Khalil Ait-Mouloud (TR/REWARDS/DS, Puteaux)" initials="KA(P" lastIdx="19" clrIdx="2">
    <p:extLst>
      <p:ext uri="{19B8F6BF-5375-455C-9EA6-DF929625EA0E}">
        <p15:presenceInfo xmlns:p15="http://schemas.microsoft.com/office/powerpoint/2012/main" userId="S-1-5-21-4255863253-1233835171-2685878428-373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F1F"/>
    <a:srgbClr val="0A254D"/>
    <a:srgbClr val="CAB482"/>
    <a:srgbClr val="030C1A"/>
    <a:srgbClr val="214255"/>
    <a:srgbClr val="274559"/>
    <a:srgbClr val="0B274F"/>
    <a:srgbClr val="616161"/>
    <a:srgbClr val="0256D1"/>
    <a:srgbClr val="003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3686" autoAdjust="0"/>
  </p:normalViewPr>
  <p:slideViewPr>
    <p:cSldViewPr showGuides="1">
      <p:cViewPr varScale="1">
        <p:scale>
          <a:sx n="64" d="100"/>
          <a:sy n="64" d="100"/>
        </p:scale>
        <p:origin x="488" y="56"/>
      </p:cViewPr>
      <p:guideLst>
        <p:guide orient="horz" pos="2688"/>
        <p:guide orient="horz" pos="300"/>
        <p:guide orient="horz" pos="768"/>
        <p:guide orient="horz" pos="3744"/>
        <p:guide orient="horz" pos="2928"/>
        <p:guide pos="4608"/>
        <p:guide pos="377"/>
        <p:guide pos="7296"/>
        <p:guide pos="1664"/>
        <p:guide pos="5888"/>
        <p:guide pos="6016"/>
        <p:guide pos="4480"/>
        <p:guide pos="1792"/>
        <p:guide pos="3053"/>
        <p:guide pos="3200"/>
        <p:guide orient="horz" pos="1728"/>
        <p:guide orient="horz" pos="19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79801AB7-10DE-403C-8FCD-087A34080230}" type="datetimeFigureOut">
              <a:rPr lang="en-GB" smtClean="0"/>
              <a:pPr/>
              <a:t>17/02/2025</a:t>
            </a:fld>
            <a:endParaRPr lang="en-GB"/>
          </a:p>
        </p:txBody>
      </p:sp>
      <p:sp>
        <p:nvSpPr>
          <p:cNvPr id="4" name="Footer Placeholder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F687E12E-CD44-42A2-832E-2A3B2511124A}" type="slidenum">
              <a:rPr lang="en-GB" smtClean="0"/>
              <a:pPr/>
              <a:t>‹N°›</a:t>
            </a:fld>
            <a:endParaRPr lang="en-GB"/>
          </a:p>
        </p:txBody>
      </p:sp>
    </p:spTree>
    <p:extLst>
      <p:ext uri="{BB962C8B-B14F-4D97-AF65-F5344CB8AC3E}">
        <p14:creationId xmlns:p14="http://schemas.microsoft.com/office/powerpoint/2010/main" val="966692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B97DC975-A455-47BB-A68D-520EABF783D0}" type="datetimeFigureOut">
              <a:rPr lang="en-US" smtClean="0"/>
              <a:pPr/>
              <a:t>2/17/2025</a:t>
            </a:fld>
            <a:endParaRPr lang="en-US"/>
          </a:p>
        </p:txBody>
      </p:sp>
      <p:sp>
        <p:nvSpPr>
          <p:cNvPr id="4" name="Slide Image Placeholder 3"/>
          <p:cNvSpPr>
            <a:spLocks noGrp="1" noRot="1" noChangeAspect="1"/>
          </p:cNvSpPr>
          <p:nvPr>
            <p:ph type="sldImg" idx="2"/>
          </p:nvPr>
        </p:nvSpPr>
        <p:spPr>
          <a:xfrm>
            <a:off x="88900" y="746125"/>
            <a:ext cx="662940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A499B0F9-5275-4FDD-BFE5-B9E6F2FD770F}" type="slidenum">
              <a:rPr lang="en-US" smtClean="0"/>
              <a:pPr/>
              <a:t>‹N°›</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dirty="0"/>
              <a:t>Title image slide — click to edit</a:t>
            </a:r>
            <a:br>
              <a:rPr lang="en-US" dirty="0"/>
            </a:br>
            <a:r>
              <a:rPr lang="en-US" dirty="0"/>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dirty="0"/>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dirty="0"/>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dirty="0"/>
              <a:t>Click to add text</a:t>
            </a:r>
          </a:p>
        </p:txBody>
      </p:sp>
      <p:pic>
        <p:nvPicPr>
          <p:cNvPr id="14" name="Picture 13"/>
          <p:cNvPicPr>
            <a:picLocks noChangeAspect="1"/>
          </p:cNvPicPr>
          <p:nvPr userDrawn="1"/>
        </p:nvPicPr>
        <p:blipFill>
          <a:blip r:embed="rId3" cstate="print"/>
          <a:stretch>
            <a:fillRect/>
          </a:stretch>
        </p:blipFill>
        <p:spPr>
          <a:xfrm>
            <a:off x="7836747" y="6273358"/>
            <a:ext cx="4030133" cy="584200"/>
          </a:xfrm>
          <a:prstGeom prst="rect">
            <a:avLst/>
          </a:prstGeom>
        </p:spPr>
      </p:pic>
      <p:sp>
        <p:nvSpPr>
          <p:cNvPr id="11"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solidFill>
                  <a:prstClr val="black"/>
                </a:solidFill>
              </a:rPr>
              <a:t>© [yyyy] Willis Towers Watson. All rights reserved.</a:t>
            </a:r>
            <a:endParaRPr lang="en-US" dirty="0">
              <a:solidFill>
                <a:prstClr val="black"/>
              </a:solidFill>
            </a:endParaRPr>
          </a:p>
        </p:txBody>
      </p:sp>
    </p:spTree>
    <p:extLst>
      <p:ext uri="{BB962C8B-B14F-4D97-AF65-F5344CB8AC3E}">
        <p14:creationId xmlns:p14="http://schemas.microsoft.com/office/powerpoint/2010/main" val="1282086189"/>
      </p:ext>
    </p:extLst>
  </p:cSld>
  <p:clrMapOvr>
    <a:masterClrMapping/>
  </p:clrMapOvr>
  <p:hf hdr="0" dt="0"/>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dirty="0"/>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solidFill>
                  <a:prstClr val="black"/>
                </a:solidFill>
              </a:rPr>
              <a:pPr/>
              <a:t>‹N°›</a:t>
            </a:fld>
            <a:endParaRPr lang="en-US" dirty="0">
              <a:solidFill>
                <a:prstClr val="black"/>
              </a:solidFill>
            </a:endParaRPr>
          </a:p>
        </p:txBody>
      </p:sp>
      <p:sp>
        <p:nvSpPr>
          <p:cNvPr id="15"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a:t>
            </a:r>
            <a:r>
              <a:rPr lang="en-GB" dirty="0" err="1">
                <a:solidFill>
                  <a:prstClr val="black"/>
                </a:solidFill>
              </a:rPr>
              <a:t>yyyy</a:t>
            </a:r>
            <a:r>
              <a:rPr lang="en-GB" dirty="0">
                <a:solidFill>
                  <a:prstClr val="black"/>
                </a:solidFill>
              </a:rPr>
              <a:t>]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235080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2"/>
          <p:cNvSpPr>
            <a:spLocks noGrp="1"/>
          </p:cNvSpPr>
          <p:nvPr>
            <p:ph type="body" sz="quarter" idx="15" hasCustomPrompt="1"/>
          </p:nvPr>
        </p:nvSpPr>
        <p:spPr>
          <a:xfrm>
            <a:off x="609600" y="800240"/>
            <a:ext cx="10972800" cy="276999"/>
          </a:xfrm>
        </p:spPr>
        <p:txBody>
          <a:bodyPr/>
          <a:lstStyle>
            <a:lvl1pPr>
              <a:defRPr sz="1800" b="0" baseline="0">
                <a:solidFill>
                  <a:schemeClr val="tx1"/>
                </a:solidFill>
              </a:defRPr>
            </a:lvl1pPr>
          </a:lstStyle>
          <a:p>
            <a:pPr lvl="0"/>
            <a:r>
              <a:rPr lang="en-US" dirty="0"/>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solidFill>
                  <a:prstClr val="black"/>
                </a:solidFill>
              </a:rPr>
              <a:pPr/>
              <a:t>‹N°›</a:t>
            </a:fld>
            <a:endParaRPr lang="en-US" dirty="0">
              <a:solidFill>
                <a:prstClr val="black"/>
              </a:solidFill>
            </a:endParaRPr>
          </a:p>
        </p:txBody>
      </p:sp>
      <p:sp>
        <p:nvSpPr>
          <p:cNvPr id="13"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a:t>
            </a:r>
            <a:r>
              <a:rPr lang="en-GB" dirty="0" err="1">
                <a:solidFill>
                  <a:prstClr val="black"/>
                </a:solidFill>
              </a:rPr>
              <a:t>yyyy</a:t>
            </a:r>
            <a:r>
              <a:rPr lang="en-GB" dirty="0">
                <a:solidFill>
                  <a:prstClr val="black"/>
                </a:solidFill>
              </a:rPr>
              <a:t>]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432929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dirty="0"/>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solidFill>
                  <a:prstClr val="black"/>
                </a:solidFill>
              </a:rPr>
              <a:pPr/>
              <a:t>‹N°›</a:t>
            </a:fld>
            <a:endParaRPr lang="en-US" dirty="0">
              <a:solidFill>
                <a:prstClr val="black"/>
              </a:solidFill>
            </a:endParaRPr>
          </a:p>
        </p:txBody>
      </p:sp>
      <p:sp>
        <p:nvSpPr>
          <p:cNvPr id="10"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a:t>
            </a:r>
            <a:r>
              <a:rPr lang="en-GB" dirty="0" err="1">
                <a:solidFill>
                  <a:prstClr val="black"/>
                </a:solidFill>
              </a:rPr>
              <a:t>yyyy</a:t>
            </a:r>
            <a:r>
              <a:rPr lang="en-GB" dirty="0">
                <a:solidFill>
                  <a:prstClr val="black"/>
                </a:solidFill>
              </a:rPr>
              <a:t>]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763455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solidFill>
                  <a:prstClr val="black"/>
                </a:solidFill>
              </a:rPr>
              <a:pPr/>
              <a:t>‹N°›</a:t>
            </a:fld>
            <a:endParaRPr lang="en-US" dirty="0">
              <a:solidFill>
                <a:prstClr val="black"/>
              </a:solidFill>
            </a:endParaRPr>
          </a:p>
        </p:txBody>
      </p:sp>
      <p:sp>
        <p:nvSpPr>
          <p:cNvPr id="9"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a:t>
            </a:r>
            <a:r>
              <a:rPr lang="en-GB" dirty="0" err="1">
                <a:solidFill>
                  <a:prstClr val="black"/>
                </a:solidFill>
              </a:rPr>
              <a:t>yyyy</a:t>
            </a:r>
            <a:r>
              <a:rPr lang="en-GB" dirty="0">
                <a:solidFill>
                  <a:prstClr val="black"/>
                </a:solidFill>
              </a:rPr>
              <a:t>]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787629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dirty="0"/>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6"/>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pic>
        <p:nvPicPr>
          <p:cNvPr id="24" name="Picture 2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solidFill>
                  <a:prstClr val="black"/>
                </a:solidFill>
              </a:rPr>
              <a:pPr/>
              <a:t>‹N°›</a:t>
            </a:fld>
            <a:endParaRPr lang="en-US" dirty="0">
              <a:solidFill>
                <a:prstClr val="black"/>
              </a:solidFill>
            </a:endParaRPr>
          </a:p>
        </p:txBody>
      </p:sp>
      <p:sp>
        <p:nvSpPr>
          <p:cNvPr id="20" name="Footer Placeholder 3 Copyright"/>
          <p:cNvSpPr>
            <a:spLocks noGrp="1"/>
          </p:cNvSpPr>
          <p:nvPr>
            <p:ph type="ftr" sz="quarter" idx="11"/>
          </p:nvPr>
        </p:nvSpPr>
        <p:spPr>
          <a:xfrm>
            <a:off x="609600" y="6515097"/>
            <a:ext cx="7037137" cy="92333"/>
          </a:xfrm>
        </p:spPr>
        <p:txBody>
          <a:bodyPr/>
          <a:lstStyle>
            <a:lvl1pPr>
              <a:defRPr/>
            </a:lvl1pPr>
          </a:lstStyle>
          <a:p>
            <a:r>
              <a:rPr lang="en-GB" dirty="0">
                <a:solidFill>
                  <a:prstClr val="black"/>
                </a:solidFill>
              </a:rPr>
              <a:t>© [</a:t>
            </a:r>
            <a:r>
              <a:rPr lang="en-GB" dirty="0" err="1">
                <a:solidFill>
                  <a:prstClr val="black"/>
                </a:solidFill>
              </a:rPr>
              <a:t>yyyy</a:t>
            </a:r>
            <a:r>
              <a:rPr lang="en-GB" dirty="0">
                <a:solidFill>
                  <a:prstClr val="black"/>
                </a:solidFill>
              </a:rPr>
              <a:t>]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225501724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GB"/>
          </a:p>
        </p:txBody>
      </p:sp>
      <p:sp>
        <p:nvSpPr>
          <p:cNvPr id="4" name="Date Placeholder 3"/>
          <p:cNvSpPr>
            <a:spLocks noGrp="1"/>
          </p:cNvSpPr>
          <p:nvPr>
            <p:ph type="dt" sz="half" idx="10"/>
          </p:nvPr>
        </p:nvSpPr>
        <p:spPr/>
        <p:txBody>
          <a:bodyPr/>
          <a:lstStyle>
            <a:lvl1pPr>
              <a:defRPr/>
            </a:lvl1pPr>
          </a:lstStyle>
          <a:p>
            <a:pPr>
              <a:defRPr/>
            </a:pPr>
            <a:fld id="{63549CB7-9099-4550-9F67-37D5DFBF31A7}" type="datetimeFigureOut">
              <a:rPr lang="en-GB"/>
              <a:pPr>
                <a:defRPr/>
              </a:pPr>
              <a:t>17/02/2025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8673703-0A3D-45ED-8230-2BD9AFF15514}" type="slidenum">
              <a:rPr lang="en-GB" altLang="fr-FR"/>
              <a:pPr/>
              <a:t>‹N°›</a:t>
            </a:fld>
            <a:endParaRPr lang="en-GB" altLang="fr-FR"/>
          </a:p>
        </p:txBody>
      </p:sp>
    </p:spTree>
    <p:extLst>
      <p:ext uri="{BB962C8B-B14F-4D97-AF65-F5344CB8AC3E}">
        <p14:creationId xmlns:p14="http://schemas.microsoft.com/office/powerpoint/2010/main" val="2779247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Date Placeholder 3"/>
          <p:cNvSpPr>
            <a:spLocks noGrp="1"/>
          </p:cNvSpPr>
          <p:nvPr>
            <p:ph type="dt" sz="half" idx="10"/>
          </p:nvPr>
        </p:nvSpPr>
        <p:spPr/>
        <p:txBody>
          <a:bodyPr/>
          <a:lstStyle>
            <a:lvl1pPr>
              <a:defRPr/>
            </a:lvl1pPr>
          </a:lstStyle>
          <a:p>
            <a:pPr>
              <a:defRPr/>
            </a:pPr>
            <a:fld id="{63549CB7-9099-4550-9F67-37D5DFBF31A7}" type="datetimeFigureOut">
              <a:rPr lang="en-GB"/>
              <a:pPr>
                <a:defRPr/>
              </a:pPr>
              <a:t>17/02/2025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8673703-0A3D-45ED-8230-2BD9AFF15514}" type="slidenum">
              <a:rPr lang="en-GB" altLang="fr-FR"/>
              <a:pPr/>
              <a:t>‹N°›</a:t>
            </a:fld>
            <a:endParaRPr lang="en-GB" altLang="fr-FR"/>
          </a:p>
        </p:txBody>
      </p:sp>
    </p:spTree>
    <p:extLst>
      <p:ext uri="{BB962C8B-B14F-4D97-AF65-F5344CB8AC3E}">
        <p14:creationId xmlns:p14="http://schemas.microsoft.com/office/powerpoint/2010/main" val="3380781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Date Placeholder 3"/>
          <p:cNvSpPr>
            <a:spLocks noGrp="1"/>
          </p:cNvSpPr>
          <p:nvPr>
            <p:ph type="dt" sz="half" idx="10"/>
          </p:nvPr>
        </p:nvSpPr>
        <p:spPr/>
        <p:txBody>
          <a:bodyPr/>
          <a:lstStyle>
            <a:lvl1pPr>
              <a:defRPr/>
            </a:lvl1pPr>
          </a:lstStyle>
          <a:p>
            <a:pPr>
              <a:defRPr/>
            </a:pPr>
            <a:fld id="{3FB9F913-82B9-46B4-89E7-F37DC7F55ED3}" type="datetimeFigureOut">
              <a:rPr lang="en-GB"/>
              <a:pPr>
                <a:defRPr/>
              </a:pPr>
              <a:t>17/02/2025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66FF91C-E766-4681-8822-0A180D5483F1}" type="slidenum">
              <a:rPr lang="en-GB" altLang="fr-FR"/>
              <a:pPr/>
              <a:t>‹N°›</a:t>
            </a:fld>
            <a:endParaRPr lang="en-GB" altLang="fr-FR"/>
          </a:p>
        </p:txBody>
      </p:sp>
    </p:spTree>
    <p:extLst>
      <p:ext uri="{BB962C8B-B14F-4D97-AF65-F5344CB8AC3E}">
        <p14:creationId xmlns:p14="http://schemas.microsoft.com/office/powerpoint/2010/main" val="3469628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lvl1pPr>
          </a:lstStyle>
          <a:p>
            <a:pPr>
              <a:defRPr/>
            </a:pPr>
            <a:fld id="{D89F6CE3-72E8-4920-8635-F7B18B790B84}" type="datetimeFigureOut">
              <a:rPr lang="en-GB"/>
              <a:pPr>
                <a:defRPr/>
              </a:pPr>
              <a:t>17/02/2025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ECB7FB2-E03D-40C5-9814-A9D4F8086C73}" type="slidenum">
              <a:rPr lang="en-GB" altLang="fr-FR"/>
              <a:pPr/>
              <a:t>‹N°›</a:t>
            </a:fld>
            <a:endParaRPr lang="en-GB" altLang="fr-FR"/>
          </a:p>
        </p:txBody>
      </p:sp>
    </p:spTree>
    <p:extLst>
      <p:ext uri="{BB962C8B-B14F-4D97-AF65-F5344CB8AC3E}">
        <p14:creationId xmlns:p14="http://schemas.microsoft.com/office/powerpoint/2010/main" val="1566607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Date Placeholder 3"/>
          <p:cNvSpPr>
            <a:spLocks noGrp="1"/>
          </p:cNvSpPr>
          <p:nvPr>
            <p:ph type="dt" sz="half" idx="10"/>
          </p:nvPr>
        </p:nvSpPr>
        <p:spPr/>
        <p:txBody>
          <a:bodyPr/>
          <a:lstStyle>
            <a:lvl1pPr>
              <a:defRPr/>
            </a:lvl1pPr>
          </a:lstStyle>
          <a:p>
            <a:pPr>
              <a:defRPr/>
            </a:pPr>
            <a:fld id="{9245301B-2EAD-4F5D-8B4E-FA802A89BAB2}" type="datetimeFigureOut">
              <a:rPr lang="en-GB"/>
              <a:pPr>
                <a:defRPr/>
              </a:pPr>
              <a:t>17/02/2025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5E56418F-BD7C-4C4B-B73E-060C1234BDD8}" type="slidenum">
              <a:rPr lang="en-GB" altLang="fr-FR"/>
              <a:pPr/>
              <a:t>‹N°›</a:t>
            </a:fld>
            <a:endParaRPr lang="en-GB" altLang="fr-FR"/>
          </a:p>
        </p:txBody>
      </p:sp>
    </p:spTree>
    <p:extLst>
      <p:ext uri="{BB962C8B-B14F-4D97-AF65-F5344CB8AC3E}">
        <p14:creationId xmlns:p14="http://schemas.microsoft.com/office/powerpoint/2010/main" val="8716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09" y="6354216"/>
            <a:ext cx="3289300" cy="390196"/>
          </a:xfrm>
        </p:spPr>
        <p:txBody>
          <a:bodyPr anchor="ctr" anchorCtr="0"/>
          <a:lstStyle>
            <a:lvl1pPr algn="ctr">
              <a:defRPr sz="1200"/>
            </a:lvl1pPr>
          </a:lstStyle>
          <a:p>
            <a:r>
              <a:rPr lang="en-US" dirty="0"/>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dirty="0"/>
              <a:t>Title cobrand image slide — click to edit</a:t>
            </a:r>
            <a:br>
              <a:rPr lang="en-US" dirty="0"/>
            </a:br>
            <a:r>
              <a:rPr lang="en-US" dirty="0"/>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dirty="0"/>
              <a:t>Click to add subhead</a:t>
            </a:r>
          </a:p>
        </p:txBody>
      </p:sp>
      <p:sp>
        <p:nvSpPr>
          <p:cNvPr id="18"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dirty="0"/>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dirty="0"/>
              <a:t>Click to add text</a:t>
            </a:r>
          </a:p>
        </p:txBody>
      </p:sp>
      <p:pic>
        <p:nvPicPr>
          <p:cNvPr id="13" name="Picture 12"/>
          <p:cNvPicPr>
            <a:picLocks noChangeAspect="1"/>
          </p:cNvPicPr>
          <p:nvPr userDrawn="1"/>
        </p:nvPicPr>
        <p:blipFill>
          <a:blip r:embed="rId3" cstate="print"/>
          <a:stretch>
            <a:fillRect/>
          </a:stretch>
        </p:blipFill>
        <p:spPr>
          <a:xfrm>
            <a:off x="7836747" y="6273358"/>
            <a:ext cx="4030133" cy="584200"/>
          </a:xfrm>
          <a:prstGeom prst="rect">
            <a:avLst/>
          </a:prstGeom>
        </p:spPr>
      </p:pic>
      <p:sp>
        <p:nvSpPr>
          <p:cNvPr id="20"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solidFill>
                  <a:prstClr val="black"/>
                </a:solidFill>
              </a:rPr>
              <a:t>© [yyyy] Willis Towers Watson. All rights reserved.</a:t>
            </a:r>
            <a:endParaRPr lang="en-US" dirty="0">
              <a:solidFill>
                <a:prstClr val="black"/>
              </a:solidFill>
            </a:endParaRPr>
          </a:p>
        </p:txBody>
      </p:sp>
    </p:spTree>
    <p:extLst>
      <p:ext uri="{BB962C8B-B14F-4D97-AF65-F5344CB8AC3E}">
        <p14:creationId xmlns:p14="http://schemas.microsoft.com/office/powerpoint/2010/main" val="1625338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Date Placeholder 3"/>
          <p:cNvSpPr>
            <a:spLocks noGrp="1"/>
          </p:cNvSpPr>
          <p:nvPr>
            <p:ph type="dt" sz="half" idx="10"/>
          </p:nvPr>
        </p:nvSpPr>
        <p:spPr/>
        <p:txBody>
          <a:bodyPr/>
          <a:lstStyle>
            <a:lvl1pPr>
              <a:defRPr/>
            </a:lvl1pPr>
          </a:lstStyle>
          <a:p>
            <a:pPr>
              <a:defRPr/>
            </a:pPr>
            <a:fld id="{957C9F6D-2868-4D2A-9B48-AF3B97003171}" type="datetimeFigureOut">
              <a:rPr lang="en-GB"/>
              <a:pPr>
                <a:defRPr/>
              </a:pPr>
              <a:t>17/02/2025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E33A83C2-CB7D-4D73-9AF1-C742A907DC94}" type="slidenum">
              <a:rPr lang="en-GB" altLang="fr-FR"/>
              <a:pPr/>
              <a:t>‹N°›</a:t>
            </a:fld>
            <a:endParaRPr lang="en-GB" altLang="fr-FR"/>
          </a:p>
        </p:txBody>
      </p:sp>
    </p:spTree>
    <p:extLst>
      <p:ext uri="{BB962C8B-B14F-4D97-AF65-F5344CB8AC3E}">
        <p14:creationId xmlns:p14="http://schemas.microsoft.com/office/powerpoint/2010/main" val="3077937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Date Placeholder 3"/>
          <p:cNvSpPr>
            <a:spLocks noGrp="1"/>
          </p:cNvSpPr>
          <p:nvPr>
            <p:ph type="dt" sz="half" idx="10"/>
          </p:nvPr>
        </p:nvSpPr>
        <p:spPr/>
        <p:txBody>
          <a:bodyPr/>
          <a:lstStyle>
            <a:lvl1pPr>
              <a:defRPr/>
            </a:lvl1pPr>
          </a:lstStyle>
          <a:p>
            <a:pPr>
              <a:defRPr/>
            </a:pPr>
            <a:fld id="{1CDA3EF3-2723-47D4-8AC5-C9A448FFBE84}" type="datetimeFigureOut">
              <a:rPr lang="en-GB"/>
              <a:pPr>
                <a:defRPr/>
              </a:pPr>
              <a:t>17/02/2025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251F0C9A-E46C-4451-99BF-D949D11EC378}" type="slidenum">
              <a:rPr lang="en-GB" altLang="fr-FR"/>
              <a:pPr/>
              <a:t>‹N°›</a:t>
            </a:fld>
            <a:endParaRPr lang="en-GB" altLang="fr-FR"/>
          </a:p>
        </p:txBody>
      </p:sp>
    </p:spTree>
    <p:extLst>
      <p:ext uri="{BB962C8B-B14F-4D97-AF65-F5344CB8AC3E}">
        <p14:creationId xmlns:p14="http://schemas.microsoft.com/office/powerpoint/2010/main" val="4260899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E7C276C-BF51-4973-942C-92D1FAB14A64}" type="datetimeFigureOut">
              <a:rPr lang="en-GB"/>
              <a:pPr>
                <a:defRPr/>
              </a:pPr>
              <a:t>17/02/2025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073E40CC-85BC-446B-BE18-766496925532}" type="slidenum">
              <a:rPr lang="en-GB" altLang="fr-FR"/>
              <a:pPr/>
              <a:t>‹N°›</a:t>
            </a:fld>
            <a:endParaRPr lang="en-GB" altLang="fr-FR"/>
          </a:p>
        </p:txBody>
      </p:sp>
    </p:spTree>
    <p:extLst>
      <p:ext uri="{BB962C8B-B14F-4D97-AF65-F5344CB8AC3E}">
        <p14:creationId xmlns:p14="http://schemas.microsoft.com/office/powerpoint/2010/main" val="1538831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F3EE40D7-1F98-48F9-979B-78D55292E411}" type="datetimeFigureOut">
              <a:rPr lang="en-GB"/>
              <a:pPr>
                <a:defRPr/>
              </a:pPr>
              <a:t>17/02/2025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5F2F35D-D0D4-4244-B6EE-93CD1A5B406E}" type="slidenum">
              <a:rPr lang="en-GB" altLang="fr-FR"/>
              <a:pPr/>
              <a:t>‹N°›</a:t>
            </a:fld>
            <a:endParaRPr lang="en-GB" altLang="fr-FR"/>
          </a:p>
        </p:txBody>
      </p:sp>
    </p:spTree>
    <p:extLst>
      <p:ext uri="{BB962C8B-B14F-4D97-AF65-F5344CB8AC3E}">
        <p14:creationId xmlns:p14="http://schemas.microsoft.com/office/powerpoint/2010/main" val="1372808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5BDB448A-5B54-485C-B340-E04BB8F02436}" type="datetimeFigureOut">
              <a:rPr lang="en-GB"/>
              <a:pPr>
                <a:defRPr/>
              </a:pPr>
              <a:t>17/02/2025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1AF53CFB-0209-4502-92CF-550349C57FD2}" type="slidenum">
              <a:rPr lang="en-GB" altLang="fr-FR"/>
              <a:pPr/>
              <a:t>‹N°›</a:t>
            </a:fld>
            <a:endParaRPr lang="en-GB" altLang="fr-FR"/>
          </a:p>
        </p:txBody>
      </p:sp>
    </p:spTree>
    <p:extLst>
      <p:ext uri="{BB962C8B-B14F-4D97-AF65-F5344CB8AC3E}">
        <p14:creationId xmlns:p14="http://schemas.microsoft.com/office/powerpoint/2010/main" val="320367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Date Placeholder 3"/>
          <p:cNvSpPr>
            <a:spLocks noGrp="1"/>
          </p:cNvSpPr>
          <p:nvPr>
            <p:ph type="dt" sz="half" idx="10"/>
          </p:nvPr>
        </p:nvSpPr>
        <p:spPr/>
        <p:txBody>
          <a:bodyPr/>
          <a:lstStyle>
            <a:lvl1pPr>
              <a:defRPr/>
            </a:lvl1pPr>
          </a:lstStyle>
          <a:p>
            <a:pPr>
              <a:defRPr/>
            </a:pPr>
            <a:fld id="{46A06809-4C2E-41C8-9A17-45AA40E1BE61}" type="datetimeFigureOut">
              <a:rPr lang="en-GB"/>
              <a:pPr>
                <a:defRPr/>
              </a:pPr>
              <a:t>17/02/2025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84D4457-0D64-4479-B719-81F03A4BB76A}" type="slidenum">
              <a:rPr lang="en-GB" altLang="fr-FR"/>
              <a:pPr/>
              <a:t>‹N°›</a:t>
            </a:fld>
            <a:endParaRPr lang="en-GB" altLang="fr-FR"/>
          </a:p>
        </p:txBody>
      </p:sp>
    </p:spTree>
    <p:extLst>
      <p:ext uri="{BB962C8B-B14F-4D97-AF65-F5344CB8AC3E}">
        <p14:creationId xmlns:p14="http://schemas.microsoft.com/office/powerpoint/2010/main" val="2343008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Date Placeholder 3"/>
          <p:cNvSpPr>
            <a:spLocks noGrp="1"/>
          </p:cNvSpPr>
          <p:nvPr>
            <p:ph type="dt" sz="half" idx="10"/>
          </p:nvPr>
        </p:nvSpPr>
        <p:spPr/>
        <p:txBody>
          <a:bodyPr/>
          <a:lstStyle>
            <a:lvl1pPr>
              <a:defRPr/>
            </a:lvl1pPr>
          </a:lstStyle>
          <a:p>
            <a:pPr>
              <a:defRPr/>
            </a:pPr>
            <a:fld id="{1E755785-7CCB-4A6D-B5DA-E31D46DE3476}" type="datetimeFigureOut">
              <a:rPr lang="en-GB"/>
              <a:pPr>
                <a:defRPr/>
              </a:pPr>
              <a:t>17/02/2025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985DDF9-BFA5-4850-A128-D1B5CF755F8B}" type="slidenum">
              <a:rPr lang="en-GB" altLang="fr-FR"/>
              <a:pPr/>
              <a:t>‹N°›</a:t>
            </a:fld>
            <a:endParaRPr lang="en-GB" altLang="fr-FR"/>
          </a:p>
        </p:txBody>
      </p:sp>
    </p:spTree>
    <p:extLst>
      <p:ext uri="{BB962C8B-B14F-4D97-AF65-F5344CB8AC3E}">
        <p14:creationId xmlns:p14="http://schemas.microsoft.com/office/powerpoint/2010/main" val="161145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dirty="0"/>
              <a:t>Title color slide — click to edit</a:t>
            </a:r>
            <a:br>
              <a:rPr lang="en-US" dirty="0"/>
            </a:br>
            <a:r>
              <a:rPr lang="en-US" dirty="0"/>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dirty="0"/>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dirty="0"/>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dirty="0"/>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grpSp>
        <p:nvGrpSpPr>
          <p:cNvPr id="11" name="Group 10"/>
          <p:cNvGrpSpPr/>
          <p:nvPr userDrawn="1"/>
        </p:nvGrpSpPr>
        <p:grpSpPr>
          <a:xfrm>
            <a:off x="609600" y="3583409"/>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pic>
        <p:nvPicPr>
          <p:cNvPr id="19" name="Picture 18"/>
          <p:cNvPicPr>
            <a:picLocks noChangeAspect="1"/>
          </p:cNvPicPr>
          <p:nvPr userDrawn="1"/>
        </p:nvPicPr>
        <p:blipFill>
          <a:blip r:embed="rId2" cstate="print"/>
          <a:stretch>
            <a:fillRect/>
          </a:stretch>
        </p:blipFill>
        <p:spPr>
          <a:xfrm>
            <a:off x="7836747" y="6273358"/>
            <a:ext cx="4030133" cy="584200"/>
          </a:xfrm>
          <a:prstGeom prst="rect">
            <a:avLst/>
          </a:prstGeom>
        </p:spPr>
      </p:pic>
      <p:sp>
        <p:nvSpPr>
          <p:cNvPr id="27"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a:t>
            </a:r>
            <a:r>
              <a:rPr lang="en-GB" dirty="0" err="1">
                <a:solidFill>
                  <a:prstClr val="black"/>
                </a:solidFill>
              </a:rPr>
              <a:t>yyyy</a:t>
            </a:r>
            <a:r>
              <a:rPr lang="en-GB" dirty="0">
                <a:solidFill>
                  <a:prstClr val="black"/>
                </a:solidFill>
              </a:rPr>
              <a:t>] Willis Towers Watson. All rights reserved.</a:t>
            </a:r>
            <a:endParaRPr lang="en-US" dirty="0">
              <a:solidFill>
                <a:prstClr val="black"/>
              </a:solidFill>
            </a:endParaRPr>
          </a:p>
        </p:txBody>
      </p:sp>
      <p:sp>
        <p:nvSpPr>
          <p:cNvPr id="28" name="Rectangle 27"/>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dirty="0">
                <a:solidFill>
                  <a:srgbClr val="702082"/>
                </a:solidFill>
              </a:rPr>
              <a:t>willistowerswatson.com</a:t>
            </a:r>
          </a:p>
        </p:txBody>
      </p:sp>
    </p:spTree>
    <p:extLst>
      <p:ext uri="{BB962C8B-B14F-4D97-AF65-F5344CB8AC3E}">
        <p14:creationId xmlns:p14="http://schemas.microsoft.com/office/powerpoint/2010/main" val="3745041969"/>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prstClr val="white"/>
              </a:solidFill>
            </a:endParaRPr>
          </a:p>
        </p:txBody>
      </p:sp>
      <p:sp>
        <p:nvSpPr>
          <p:cNvPr id="16"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dirty="0"/>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dirty="0"/>
              <a:t>Divider image slide — click to edit text</a:t>
            </a:r>
          </a:p>
        </p:txBody>
      </p:sp>
      <p:pic>
        <p:nvPicPr>
          <p:cNvPr id="25" name="Picture 24"/>
          <p:cNvPicPr>
            <a:picLocks noChangeAspect="1"/>
          </p:cNvPicPr>
          <p:nvPr userDrawn="1"/>
        </p:nvPicPr>
        <p:blipFill>
          <a:blip r:embed="rId3" cstate="print"/>
          <a:stretch>
            <a:fillRect/>
          </a:stretch>
        </p:blipFill>
        <p:spPr>
          <a:xfrm>
            <a:off x="8900458" y="6300217"/>
            <a:ext cx="2377143" cy="347429"/>
          </a:xfrm>
          <a:prstGeom prst="rect">
            <a:avLst/>
          </a:prstGeom>
        </p:spPr>
      </p:pic>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solidFill>
                  <a:prstClr val="black"/>
                </a:solidFill>
              </a:rPr>
              <a:pPr/>
              <a:t>‹N°›</a:t>
            </a:fld>
            <a:endParaRPr lang="en-US" dirty="0">
              <a:solidFill>
                <a:prstClr val="black"/>
              </a:solidFill>
            </a:endParaRPr>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solidFill>
                  <a:prstClr val="black"/>
                </a:solidFill>
              </a:rPr>
              <a:t>© [yyyy]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2461835771"/>
      </p:ext>
    </p:extLst>
  </p:cSld>
  <p:clrMapOvr>
    <a:masterClrMapping/>
  </p:clrMapOvr>
  <p:hf hdr="0" dt="0"/>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prstClr val="white"/>
              </a:solidFill>
            </a:endParaRPr>
          </a:p>
        </p:txBody>
      </p:sp>
      <p:sp>
        <p:nvSpPr>
          <p:cNvPr id="11" name="Rectangle 10"/>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7"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dirty="0"/>
              <a:t>Click to add subheading</a:t>
            </a:r>
          </a:p>
        </p:txBody>
      </p:sp>
      <p:sp>
        <p:nvSpPr>
          <p:cNvPr id="13" name="Title 1"/>
          <p:cNvSpPr>
            <a:spLocks noGrp="1"/>
          </p:cNvSpPr>
          <p:nvPr>
            <p:ph type="title" hasCustomPrompt="1"/>
          </p:nvPr>
        </p:nvSpPr>
        <p:spPr>
          <a:xfrm>
            <a:off x="609600" y="1524001"/>
            <a:ext cx="6181344" cy="381000"/>
          </a:xfrm>
        </p:spPr>
        <p:txBody>
          <a:bodyPr>
            <a:noAutofit/>
          </a:bodyPr>
          <a:lstStyle>
            <a:lvl1pPr>
              <a:defRPr baseline="0"/>
            </a:lvl1pPr>
          </a:lstStyle>
          <a:p>
            <a:r>
              <a:rPr lang="en-US" dirty="0"/>
              <a:t>Divider color slide — click to edit text</a:t>
            </a:r>
          </a:p>
        </p:txBody>
      </p:sp>
      <p:grpSp>
        <p:nvGrpSpPr>
          <p:cNvPr id="14" name="Group 13"/>
          <p:cNvGrpSpPr/>
          <p:nvPr userDrawn="1"/>
        </p:nvGrpSpPr>
        <p:grpSpPr>
          <a:xfrm>
            <a:off x="609600" y="3829699"/>
            <a:ext cx="2474384"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pic>
        <p:nvPicPr>
          <p:cNvPr id="28" name="Picture 27"/>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solidFill>
                  <a:prstClr val="black"/>
                </a:solidFill>
              </a:rPr>
              <a:pPr/>
              <a:t>‹N°›</a:t>
            </a:fld>
            <a:endParaRPr lang="en-US" dirty="0">
              <a:solidFill>
                <a:prstClr val="black"/>
              </a:solidFill>
            </a:endParaRPr>
          </a:p>
        </p:txBody>
      </p:sp>
      <p:sp>
        <p:nvSpPr>
          <p:cNvPr id="16"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a:t>
            </a:r>
            <a:r>
              <a:rPr lang="en-GB" dirty="0" err="1">
                <a:solidFill>
                  <a:prstClr val="black"/>
                </a:solidFill>
              </a:rPr>
              <a:t>yyyy</a:t>
            </a:r>
            <a:r>
              <a:rPr lang="en-GB" dirty="0">
                <a:solidFill>
                  <a:prstClr val="black"/>
                </a:solidFill>
              </a:rPr>
              <a:t>] Willis Towers Watson. All rights reserved. Proprietary and Confidential. For Willis Towers Watson and Willis Towers Watson client use only.</a:t>
            </a:r>
            <a:endParaRPr lang="en-US" dirty="0">
              <a:solidFill>
                <a:prstClr val="black"/>
              </a:solidFill>
            </a:endParaRPr>
          </a:p>
        </p:txBody>
      </p:sp>
      <p:sp>
        <p:nvSpPr>
          <p:cNvPr id="20" name="Rectangle 19"/>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dirty="0">
                <a:solidFill>
                  <a:srgbClr val="702082"/>
                </a:solidFill>
              </a:rPr>
              <a:t>willistowerswatson.com</a:t>
            </a:r>
          </a:p>
        </p:txBody>
      </p:sp>
    </p:spTree>
    <p:extLst>
      <p:ext uri="{BB962C8B-B14F-4D97-AF65-F5344CB8AC3E}">
        <p14:creationId xmlns:p14="http://schemas.microsoft.com/office/powerpoint/2010/main" val="105508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dirty="0"/>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solidFill>
                  <a:prstClr val="black"/>
                </a:solidFill>
              </a:rPr>
              <a:pPr/>
              <a:t>‹N°›</a:t>
            </a:fld>
            <a:endParaRPr lang="en-US" dirty="0">
              <a:solidFill>
                <a:prstClr val="black"/>
              </a:solidFill>
            </a:endParaRPr>
          </a:p>
        </p:txBody>
      </p:sp>
      <p:sp>
        <p:nvSpPr>
          <p:cNvPr id="9"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a:t>
            </a:r>
            <a:r>
              <a:rPr lang="en-GB" dirty="0" err="1">
                <a:solidFill>
                  <a:prstClr val="black"/>
                </a:solidFill>
              </a:rPr>
              <a:t>yyyy</a:t>
            </a:r>
            <a:r>
              <a:rPr lang="en-GB" dirty="0">
                <a:solidFill>
                  <a:prstClr val="black"/>
                </a:solidFill>
              </a:rPr>
              <a:t>]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1257548131"/>
      </p:ext>
    </p:extLst>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dirty="0"/>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solidFill>
                  <a:prstClr val="black"/>
                </a:solidFill>
              </a:rPr>
              <a:pPr/>
              <a:t>‹N°›</a:t>
            </a:fld>
            <a:endParaRPr lang="en-US" dirty="0">
              <a:solidFill>
                <a:prstClr val="black"/>
              </a:solidFill>
            </a:endParaRPr>
          </a:p>
        </p:txBody>
      </p:sp>
      <p:sp>
        <p:nvSpPr>
          <p:cNvPr id="12"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a:t>
            </a:r>
            <a:r>
              <a:rPr lang="en-GB" dirty="0" err="1">
                <a:solidFill>
                  <a:prstClr val="black"/>
                </a:solidFill>
              </a:rPr>
              <a:t>yyyy</a:t>
            </a:r>
            <a:r>
              <a:rPr lang="en-GB" dirty="0">
                <a:solidFill>
                  <a:prstClr val="black"/>
                </a:solidFill>
              </a:rPr>
              <a:t>]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93113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dirty="0"/>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solidFill>
                  <a:prstClr val="black"/>
                </a:solidFill>
              </a:rPr>
              <a:pPr/>
              <a:t>‹N°›</a:t>
            </a:fld>
            <a:endParaRPr lang="en-US" dirty="0">
              <a:solidFill>
                <a:prstClr val="black"/>
              </a:solidFill>
            </a:endParaRPr>
          </a:p>
        </p:txBody>
      </p:sp>
      <p:sp>
        <p:nvSpPr>
          <p:cNvPr id="11"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a:t>
            </a:r>
            <a:r>
              <a:rPr lang="en-GB" dirty="0" err="1">
                <a:solidFill>
                  <a:prstClr val="black"/>
                </a:solidFill>
              </a:rPr>
              <a:t>yyyy</a:t>
            </a:r>
            <a:r>
              <a:rPr lang="en-GB" dirty="0">
                <a:solidFill>
                  <a:prstClr val="black"/>
                </a:solidFill>
              </a:rPr>
              <a:t>]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239863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dirty="0"/>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solidFill>
                  <a:prstClr val="black"/>
                </a:solidFill>
              </a:rPr>
              <a:pPr/>
              <a:t>‹N°›</a:t>
            </a:fld>
            <a:endParaRPr lang="en-US" dirty="0">
              <a:solidFill>
                <a:prstClr val="black"/>
              </a:solidFill>
            </a:endParaRPr>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a:t>
            </a:r>
            <a:r>
              <a:rPr lang="en-GB" dirty="0" err="1">
                <a:solidFill>
                  <a:prstClr val="black"/>
                </a:solidFill>
              </a:rPr>
              <a:t>yyyy</a:t>
            </a:r>
            <a:r>
              <a:rPr lang="en-GB" dirty="0">
                <a:solidFill>
                  <a:prstClr val="black"/>
                </a:solidFill>
              </a:rPr>
              <a:t>]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541306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7"/>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a:solidFill>
                  <a:srgbClr val="C0C0C0"/>
                </a:solidFill>
              </a:rPr>
              <a:t> </a:t>
            </a:r>
            <a:endParaRPr lang="en-GB" sz="1800" b="1" dirty="0">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solidFill>
                  <a:prstClr val="black"/>
                </a:solidFill>
              </a:rPr>
              <a:pPr/>
              <a:t>‹N°›</a:t>
            </a:fld>
            <a:endParaRPr lang="en-US" dirty="0">
              <a:solidFill>
                <a:prstClr val="black"/>
              </a:solidFill>
            </a:endParaRPr>
          </a:p>
        </p:txBody>
      </p:sp>
      <p:sp>
        <p:nvSpPr>
          <p:cNvPr id="7" name="Footer Placeholder 4 Copyright"/>
          <p:cNvSpPr>
            <a:spLocks noGrp="1"/>
          </p:cNvSpPr>
          <p:nvPr>
            <p:ph type="ftr" sz="quarter" idx="3"/>
          </p:nvPr>
        </p:nvSpPr>
        <p:spPr>
          <a:xfrm>
            <a:off x="609600" y="6515097"/>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a:t>
            </a:r>
            <a:r>
              <a:rPr lang="en-GB" dirty="0" err="1">
                <a:solidFill>
                  <a:prstClr val="black"/>
                </a:solidFill>
              </a:rPr>
              <a:t>yyyy</a:t>
            </a:r>
            <a:r>
              <a:rPr lang="en-GB" dirty="0">
                <a:solidFill>
                  <a:prstClr val="black"/>
                </a:solidFill>
              </a:rPr>
              <a:t>] Willis Towers Watson. All rights reserved. Proprietary and Confidential. For Willis Towers Watson and Willis Towers Watson client use only.</a:t>
            </a:r>
            <a:endParaRPr lang="en-US" dirty="0">
              <a:solidFill>
                <a:prstClr val="black"/>
              </a:solidFill>
            </a:endParaRPr>
          </a:p>
        </p:txBody>
      </p:sp>
      <p:sp>
        <p:nvSpPr>
          <p:cNvPr id="9" name="Rectangle 8"/>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dirty="0">
                <a:solidFill>
                  <a:srgbClr val="702082"/>
                </a:solidFill>
              </a:rPr>
              <a:t>willistowerswatson.com</a:t>
            </a:r>
          </a:p>
        </p:txBody>
      </p:sp>
    </p:spTree>
    <p:extLst>
      <p:ext uri="{BB962C8B-B14F-4D97-AF65-F5344CB8AC3E}">
        <p14:creationId xmlns:p14="http://schemas.microsoft.com/office/powerpoint/2010/main" val="281481665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4029" r:id="rId15"/>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en-GB" altLang="fr-F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GB" alt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D7F95A8-C989-4DD9-A071-9D758E347A5E}" type="datetimeFigureOut">
              <a:rPr lang="en-GB"/>
              <a:pPr>
                <a:defRPr/>
              </a:pPr>
              <a:t>17/02/2025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B85A23F-6508-4EE3-88C9-54E79BAEFE79}" type="slidenum">
              <a:rPr lang="en-GB" altLang="fr-FR"/>
              <a:pPr/>
              <a:t>‹N°›</a:t>
            </a:fld>
            <a:endParaRPr lang="en-GB" altLang="fr-FR"/>
          </a:p>
        </p:txBody>
      </p:sp>
    </p:spTree>
    <p:extLst>
      <p:ext uri="{BB962C8B-B14F-4D97-AF65-F5344CB8AC3E}">
        <p14:creationId xmlns:p14="http://schemas.microsoft.com/office/powerpoint/2010/main" val="3307937746"/>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descr="Pas de relâchement pour les équipes d'Opalia Recordati concernant les  donations aux structures hospitalières - Entreprises Magazine"/>
          <p:cNvSpPr>
            <a:spLocks noChangeAspect="1" noChangeArrowheads="1"/>
          </p:cNvSpPr>
          <p:nvPr/>
        </p:nvSpPr>
        <p:spPr bwMode="auto">
          <a:xfrm>
            <a:off x="1632347"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pic>
        <p:nvPicPr>
          <p:cNvPr id="2" name="Image 1" descr="Une image contenant extérieur, cité&#10;&#10;Description générée automatiquement">
            <a:extLst>
              <a:ext uri="{FF2B5EF4-FFF2-40B4-BE49-F238E27FC236}">
                <a16:creationId xmlns:a16="http://schemas.microsoft.com/office/drawing/2014/main" id="{7EFECA1B-04F5-DB67-A2ED-1B94E88666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93" b="12616"/>
          <a:stretch/>
        </p:blipFill>
        <p:spPr>
          <a:xfrm>
            <a:off x="-24680" y="0"/>
            <a:ext cx="12230581" cy="6878427"/>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BABA8FC9-E937-D264-E87D-2229DA5A3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9736" y="2060848"/>
            <a:ext cx="4041244" cy="17196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endParaRPr lang="en-GB"/>
          </a:p>
        </p:txBody>
      </p:sp>
      <p:sp>
        <p:nvSpPr>
          <p:cNvPr id="5" name="Espace réservé du numéro de diapositive 4"/>
          <p:cNvSpPr>
            <a:spLocks noGrp="1"/>
          </p:cNvSpPr>
          <p:nvPr>
            <p:ph type="sldNum" sz="quarter" idx="12"/>
          </p:nvPr>
        </p:nvSpPr>
        <p:spPr/>
        <p:txBody>
          <a:bodyPr/>
          <a:lstStyle/>
          <a:p>
            <a:fld id="{48673703-0A3D-45ED-8230-2BD9AFF15514}" type="slidenum">
              <a:rPr lang="en-GB" altLang="fr-FR" smtClean="0"/>
              <a:pPr/>
              <a:t>2</a:t>
            </a:fld>
            <a:endParaRPr lang="en-GB" altLang="fr-FR"/>
          </a:p>
        </p:txBody>
      </p:sp>
      <p:pic>
        <p:nvPicPr>
          <p:cNvPr id="6" name="Image 5"/>
          <p:cNvPicPr>
            <a:picLocks noChangeAspect="1"/>
          </p:cNvPicPr>
          <p:nvPr/>
        </p:nvPicPr>
        <p:blipFill>
          <a:blip r:embed="rId2"/>
          <a:stretch>
            <a:fillRect/>
          </a:stretch>
        </p:blipFill>
        <p:spPr>
          <a:xfrm>
            <a:off x="695400" y="1268760"/>
            <a:ext cx="10225136" cy="3394006"/>
          </a:xfrm>
          <a:prstGeom prst="rect">
            <a:avLst/>
          </a:prstGeom>
        </p:spPr>
      </p:pic>
      <p:sp>
        <p:nvSpPr>
          <p:cNvPr id="7" name="Sous-titre 2"/>
          <p:cNvSpPr>
            <a:spLocks noGrp="1"/>
          </p:cNvSpPr>
          <p:nvPr>
            <p:ph type="subTitle" idx="1"/>
          </p:nvPr>
        </p:nvSpPr>
        <p:spPr>
          <a:xfrm>
            <a:off x="1271464" y="332656"/>
            <a:ext cx="9144000" cy="432048"/>
          </a:xfrm>
        </p:spPr>
        <p:txBody>
          <a:bodyPr/>
          <a:lstStyle/>
          <a:p>
            <a:r>
              <a:rPr lang="fr-FR" dirty="0" smtClean="0"/>
              <a:t>Changer </a:t>
            </a:r>
            <a:endParaRPr lang="fr-FR" dirty="0"/>
          </a:p>
        </p:txBody>
      </p:sp>
    </p:spTree>
    <p:extLst>
      <p:ext uri="{BB962C8B-B14F-4D97-AF65-F5344CB8AC3E}">
        <p14:creationId xmlns:p14="http://schemas.microsoft.com/office/powerpoint/2010/main" val="378707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DC0276-C639-3EAF-4EC7-D88F6E017C5A}"/>
              </a:ext>
            </a:extLst>
          </p:cNvPr>
          <p:cNvSpPr txBox="1"/>
          <p:nvPr/>
        </p:nvSpPr>
        <p:spPr>
          <a:xfrm>
            <a:off x="551384" y="980728"/>
            <a:ext cx="10801200" cy="5078313"/>
          </a:xfrm>
          <a:prstGeom prst="rect">
            <a:avLst/>
          </a:prstGeom>
          <a:noFill/>
        </p:spPr>
        <p:txBody>
          <a:bodyPr wrap="square" rtlCol="0">
            <a:spAutoFit/>
          </a:bodyPr>
          <a:lstStyle/>
          <a:p>
            <a:r>
              <a:rPr lang="fr-FR" dirty="0"/>
              <a:t>Quelle est la différence entre médiane statistique et moyenne ? </a:t>
            </a:r>
          </a:p>
          <a:p>
            <a:r>
              <a:rPr lang="fr-FR" b="0" i="0" dirty="0">
                <a:solidFill>
                  <a:schemeClr val="tx2"/>
                </a:solidFill>
                <a:effectLst/>
              </a:rPr>
              <a:t>La médiane divise une série statistique en deux parts égales, alors que la moyenne est la somme des valeurs de la série, divisée par le nombre de valeurs de cette même série. Autrement dit, un salaire médian est le salarie relatif au 50</a:t>
            </a:r>
            <a:r>
              <a:rPr lang="fr-FR" b="0" i="0" baseline="30000" dirty="0">
                <a:solidFill>
                  <a:schemeClr val="tx2"/>
                </a:solidFill>
                <a:effectLst/>
              </a:rPr>
              <a:t>ème</a:t>
            </a:r>
            <a:r>
              <a:rPr lang="fr-FR" b="0" i="0" dirty="0">
                <a:solidFill>
                  <a:schemeClr val="tx2"/>
                </a:solidFill>
                <a:effectLst/>
              </a:rPr>
              <a:t> percentile de l’échantillon. </a:t>
            </a:r>
          </a:p>
          <a:p>
            <a:endParaRPr lang="fr-FR" dirty="0">
              <a:solidFill>
                <a:schemeClr val="tx2"/>
              </a:solidFill>
            </a:endParaRPr>
          </a:p>
          <a:p>
            <a:r>
              <a:rPr lang="fr-FR" dirty="0"/>
              <a:t>Que veut dire le 25ème percentile et le 75ème ? </a:t>
            </a:r>
          </a:p>
          <a:p>
            <a:r>
              <a:rPr lang="fr-FR" dirty="0">
                <a:solidFill>
                  <a:schemeClr val="tx2"/>
                </a:solidFill>
              </a:rPr>
              <a:t>Un salaire mentionné au 25ème percentile veut dire que 25% des sociétés payent ce salaire et moins. </a:t>
            </a:r>
          </a:p>
          <a:p>
            <a:r>
              <a:rPr lang="fr-FR" dirty="0">
                <a:solidFill>
                  <a:schemeClr val="tx2"/>
                </a:solidFill>
              </a:rPr>
              <a:t>Un salaire mentionné au 75ème percentile veut dire que 25% des sociétés payent ce salaire et plus. </a:t>
            </a:r>
          </a:p>
          <a:p>
            <a:endParaRPr lang="fr-FR" dirty="0">
              <a:solidFill>
                <a:schemeClr val="tx2"/>
              </a:solidFill>
            </a:endParaRPr>
          </a:p>
          <a:p>
            <a:r>
              <a:rPr lang="fr-FR" dirty="0"/>
              <a:t>Qu’est-ce qu’un Gap interne ? </a:t>
            </a:r>
          </a:p>
          <a:p>
            <a:r>
              <a:rPr lang="fr-FR" dirty="0">
                <a:solidFill>
                  <a:schemeClr val="tx2"/>
                </a:solidFill>
              </a:rPr>
              <a:t>Le gap interne </a:t>
            </a:r>
            <a:r>
              <a:rPr lang="fr-FR" b="0" i="0" dirty="0">
                <a:solidFill>
                  <a:schemeClr val="tx2"/>
                </a:solidFill>
                <a:effectLst/>
                <a:latin typeface="Google Sans"/>
              </a:rPr>
              <a:t>mesure la différence de salaire entre les fonctions ayant le même grade, en pourcentage. Cette mesure est très importante pour identifier si les pratiques salariales internes d’une entreprise sont équitables, cohérents et homogènes. </a:t>
            </a:r>
          </a:p>
          <a:p>
            <a:endParaRPr lang="fr-FR" dirty="0">
              <a:solidFill>
                <a:schemeClr val="tx2"/>
              </a:solidFill>
              <a:latin typeface="Google Sans"/>
            </a:endParaRPr>
          </a:p>
          <a:p>
            <a:r>
              <a:rPr lang="fr-FR" dirty="0"/>
              <a:t>Qu’est qu’un Gap externe? </a:t>
            </a:r>
          </a:p>
          <a:p>
            <a:r>
              <a:rPr lang="fr-FR" dirty="0">
                <a:solidFill>
                  <a:schemeClr val="tx2"/>
                </a:solidFill>
                <a:latin typeface="Google Sans"/>
              </a:rPr>
              <a:t>Le Gap externe mesure la différence de salaire pratiqué sur le marché et celui de l’entreprise. </a:t>
            </a:r>
          </a:p>
          <a:p>
            <a:endParaRPr lang="fr-FR" dirty="0">
              <a:solidFill>
                <a:schemeClr val="tx2"/>
              </a:solidFill>
              <a:latin typeface="Google Sans"/>
            </a:endParaRPr>
          </a:p>
          <a:p>
            <a:endParaRPr lang="fr-FR" dirty="0">
              <a:solidFill>
                <a:schemeClr val="tx2"/>
              </a:solidFill>
            </a:endParaRPr>
          </a:p>
        </p:txBody>
      </p:sp>
      <p:sp>
        <p:nvSpPr>
          <p:cNvPr id="7" name="Sous-titre 2"/>
          <p:cNvSpPr txBox="1">
            <a:spLocks/>
          </p:cNvSpPr>
          <p:nvPr/>
        </p:nvSpPr>
        <p:spPr bwMode="auto">
          <a:xfrm>
            <a:off x="1271464" y="332656"/>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smtClean="0"/>
              <a:t>PAR </a:t>
            </a:r>
            <a:endParaRPr lang="fr-FR" dirty="0"/>
          </a:p>
        </p:txBody>
      </p:sp>
    </p:spTree>
    <p:extLst>
      <p:ext uri="{BB962C8B-B14F-4D97-AF65-F5344CB8AC3E}">
        <p14:creationId xmlns:p14="http://schemas.microsoft.com/office/powerpoint/2010/main" val="4059361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B6E42-38B3-A408-56F7-04DB4C9149CD}"/>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12E4BB70-F307-63C1-E495-F79647247018}"/>
              </a:ext>
            </a:extLst>
          </p:cNvPr>
          <p:cNvSpPr txBox="1"/>
          <p:nvPr/>
        </p:nvSpPr>
        <p:spPr>
          <a:xfrm>
            <a:off x="551384" y="1556792"/>
            <a:ext cx="10801200"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44546A"/>
              </a:solidFill>
              <a:effectLst/>
              <a:uLnTx/>
              <a:uFillTx/>
              <a:latin typeface="Google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effectLst/>
                <a:uLnTx/>
                <a:uFillTx/>
                <a:latin typeface="Google Sans"/>
                <a:ea typeface="+mn-ea"/>
                <a:cs typeface="+mn-cs"/>
              </a:rPr>
              <a:t>Qu’est ce un codage de poste?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noProof="0" dirty="0">
                <a:solidFill>
                  <a:srgbClr val="44546A"/>
                </a:solidFill>
                <a:latin typeface="Google Sans"/>
              </a:rPr>
              <a:t>Attribuer un code à chaque poste signifie identifier la fonction et la sous-fonction, au-delà du titre du poste en question. Cela signifie également l’attribution du chemin collaboratif identifiant si le poste est celui d’un manager, d’un expert métier ou autre et ce tout en identifiant le niveau d’expertise et d’autonomie ainsi </a:t>
            </a:r>
            <a:r>
              <a:rPr lang="fr-FR" noProof="0" dirty="0" err="1">
                <a:solidFill>
                  <a:srgbClr val="44546A"/>
                </a:solidFill>
                <a:latin typeface="Google Sans"/>
              </a:rPr>
              <a:t>qu</a:t>
            </a:r>
            <a:r>
              <a:rPr lang="fr-FR" dirty="0">
                <a:solidFill>
                  <a:srgbClr val="44546A"/>
                </a:solidFill>
                <a:latin typeface="Google Sans"/>
              </a:rPr>
              <a:t>e le grade y référent. Cette étape est primordiale pour la réussite de toute enquête salariale car cela permet de comparer des éléments comparables, prenant en considération l’évaluation du poste effectuée avec nos experts en Compensation &amp; </a:t>
            </a:r>
            <a:r>
              <a:rPr lang="fr-FR" dirty="0" err="1">
                <a:solidFill>
                  <a:srgbClr val="44546A"/>
                </a:solidFill>
                <a:latin typeface="Google Sans"/>
              </a:rPr>
              <a:t>Benefits</a:t>
            </a:r>
            <a:r>
              <a:rPr lang="fr-FR" dirty="0">
                <a:solidFill>
                  <a:srgbClr val="44546A"/>
                </a:solidFill>
                <a:latin typeface="Google San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44546A"/>
              </a:solidFill>
              <a:effectLst/>
              <a:uLnTx/>
              <a:uFillTx/>
              <a:latin typeface="Google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effectLst/>
                <a:uLnTx/>
                <a:uFillTx/>
                <a:latin typeface="Google Sans"/>
                <a:ea typeface="+mn-ea"/>
                <a:cs typeface="+mn-cs"/>
              </a:rPr>
              <a:t>Pourquoi il est important de se référer à une enquête salariale?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a:solidFill>
                  <a:srgbClr val="44546A"/>
                </a:solidFill>
                <a:latin typeface="Google Sans"/>
              </a:rPr>
              <a:t>L’enquête salariale est un document permettant d’avoir des informations réelles, fiables et statistiques sur les pratiques du marché. Ceci permet à toute entreprise de se positionner par rapport au marché et / ou son secteur d’activité. Ainsi toute décision liée aux pratiques de rémunération et pratiques RH sera basée sur un élément de référence qui est le rapport de benchmark. </a:t>
            </a:r>
            <a:endParaRPr kumimoji="0" lang="fr-FR" sz="1800" b="0" i="0" u="none" strike="noStrike" kern="1200" cap="none" spc="0" normalizeH="0" baseline="0" noProof="0" dirty="0">
              <a:ln>
                <a:noFill/>
              </a:ln>
              <a:solidFill>
                <a:srgbClr val="44546A"/>
              </a:solidFill>
              <a:effectLst/>
              <a:uLnTx/>
              <a:uFillTx/>
              <a:latin typeface="Google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10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D35A8CE-EAB2-877E-B1F8-4D08CF402CAC}"/>
              </a:ext>
            </a:extLst>
          </p:cNvPr>
          <p:cNvPicPr>
            <a:picLocks noChangeAspect="1"/>
          </p:cNvPicPr>
          <p:nvPr/>
        </p:nvPicPr>
        <p:blipFill>
          <a:blip r:embed="rId2"/>
          <a:stretch>
            <a:fillRect/>
          </a:stretch>
        </p:blipFill>
        <p:spPr>
          <a:xfrm>
            <a:off x="0" y="1473740"/>
            <a:ext cx="12192000" cy="3910519"/>
          </a:xfrm>
          <a:prstGeom prst="rect">
            <a:avLst/>
          </a:prstGeom>
        </p:spPr>
      </p:pic>
      <p:sp>
        <p:nvSpPr>
          <p:cNvPr id="2" name="Rectangle 1">
            <a:extLst>
              <a:ext uri="{FF2B5EF4-FFF2-40B4-BE49-F238E27FC236}">
                <a16:creationId xmlns:a16="http://schemas.microsoft.com/office/drawing/2014/main" id="{C4CE26B2-1F08-F0B7-D3F2-8F35EB9FA23A}"/>
              </a:ext>
            </a:extLst>
          </p:cNvPr>
          <p:cNvSpPr/>
          <p:nvPr/>
        </p:nvSpPr>
        <p:spPr>
          <a:xfrm>
            <a:off x="695400" y="2636912"/>
            <a:ext cx="10873208" cy="504056"/>
          </a:xfrm>
          <a:prstGeom prst="rect">
            <a:avLst/>
          </a:prstGeom>
          <a:solidFill>
            <a:srgbClr val="040F1F"/>
          </a:solidFill>
          <a:ln>
            <a:solidFill>
              <a:srgbClr val="040F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Notre équipe est à votre disposition pour vous aider à choisir l’offre qui correspond le plus à votre besoin </a:t>
            </a:r>
            <a:r>
              <a:rPr lang="fr-FR">
                <a:solidFill>
                  <a:schemeClr val="bg1"/>
                </a:solidFill>
              </a:rPr>
              <a:t>et pour </a:t>
            </a:r>
            <a:r>
              <a:rPr lang="fr-FR" dirty="0">
                <a:solidFill>
                  <a:schemeClr val="bg1"/>
                </a:solidFill>
              </a:rPr>
              <a:t>vous accompagner dans le déploiement de vos actions  et l’ajustement de </a:t>
            </a:r>
            <a:r>
              <a:rPr lang="fr-FR">
                <a:solidFill>
                  <a:schemeClr val="bg1"/>
                </a:solidFill>
              </a:rPr>
              <a:t>vos pratiques </a:t>
            </a:r>
            <a:endParaRPr lang="fr-FR" dirty="0">
              <a:solidFill>
                <a:schemeClr val="bg1"/>
              </a:solidFill>
            </a:endParaRPr>
          </a:p>
        </p:txBody>
      </p:sp>
      <p:sp>
        <p:nvSpPr>
          <p:cNvPr id="3" name="Rectangle 2">
            <a:extLst>
              <a:ext uri="{FF2B5EF4-FFF2-40B4-BE49-F238E27FC236}">
                <a16:creationId xmlns:a16="http://schemas.microsoft.com/office/drawing/2014/main" id="{85132709-04E8-BE1B-850C-B78226E33F9E}"/>
              </a:ext>
            </a:extLst>
          </p:cNvPr>
          <p:cNvSpPr/>
          <p:nvPr/>
        </p:nvSpPr>
        <p:spPr>
          <a:xfrm>
            <a:off x="6023992" y="2060848"/>
            <a:ext cx="2016224" cy="504056"/>
          </a:xfrm>
          <a:prstGeom prst="rect">
            <a:avLst/>
          </a:prstGeom>
          <a:solidFill>
            <a:srgbClr val="040F1F"/>
          </a:solidFill>
          <a:ln>
            <a:solidFill>
              <a:srgbClr val="040F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36532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08 February 2016"/>
  <p:tag name="WT_DPI" val=""/>
  <p:tag name="PRESGUID" val="99e470c9-fccd-405e-9eb8-b3f665d3e02f"/>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heme/theme1.xml><?xml version="1.0" encoding="utf-8"?>
<a:theme xmlns:a="http://schemas.openxmlformats.org/drawingml/2006/main" name="3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gnostic RH Opalia_  -  Lecture seule" id="{0557A87D-543A-4858-B7D5-7E79FABF23CB}" vid="{3596410D-6A3A-4BC1-85AF-A8B60A094D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SharedContentType xmlns="Microsoft.SharePoint.Taxonomy.ContentTypeSync" SourceId="b921ac28-8646-473c-91fe-f89955a73f55" ContentTypeId="0x010100725E60EF2E824CBB9F9F6219DD094B09004AD37487D7784FA7873ECE559EE781DF" PreviousValue="false"/>
</file>

<file path=customXml/item3.xml><?xml version="1.0" encoding="utf-8"?>
<p:properties xmlns:p="http://schemas.microsoft.com/office/2006/metadata/properties" xmlns:xsi="http://www.w3.org/2001/XMLSchema-instance" xmlns:pc="http://schemas.microsoft.com/office/infopath/2007/PartnerControls">
  <documentManagement>
    <TCT_Importance xmlns="7197f8e2-121d-4847-8602-567d1fe734ee" xsi:nil="true"/>
    <TCT_ConsultingReviewApprovalDate xmlns="7197f8e2-121d-4847-8602-567d1fe734ee" xsi:nil="true"/>
    <TCT_Cc_Type xmlns="7197f8e2-121d-4847-8602-567d1fe734ee" xsi:nil="true"/>
    <TCT_PreparedBy xmlns="7197f8e2-121d-4847-8602-567d1fe734ee">
      <UserInfo>
        <DisplayName>INTERNAL\callu383</DisplayName>
        <AccountId>157</AccountId>
        <AccountType/>
      </UserInfo>
    </TCT_PreparedBy>
    <TCT_WorkReviewComments xmlns="7197f8e2-121d-4847-8602-567d1fe734ee" xsi:nil="true"/>
    <TCT_Cc xmlns="7197f8e2-121d-4847-8602-567d1fe734ee" xsi:nil="true"/>
    <TCT_ProjectPhase xmlns="7197f8e2-121d-4847-8602-567d1fe734ee">Pursue</TCT_ProjectPhase>
    <TCT_TechnicalReviewApprovalDate xmlns="7197f8e2-121d-4847-8602-567d1fe734ee" xsi:nil="true"/>
    <TCT_TechnicalReviewerRequired xmlns="7197f8e2-121d-4847-8602-567d1fe734ee">false</TCT_TechnicalReviewerRequired>
    <TCT_ConsultingReviewerRequired xmlns="7197f8e2-121d-4847-8602-567d1fe734ee">false</TCT_ConsultingReviewerRequired>
    <TCT_EditorialReviewerRequired xmlns="7197f8e2-121d-4847-8602-567d1fe734ee">false</TCT_EditorialReviewerRequired>
    <TCT_Sent xmlns="7197f8e2-121d-4847-8602-567d1fe734ee" xsi:nil="true"/>
    <TCT_From xmlns="7197f8e2-121d-4847-8602-567d1fe734ee" xsi:nil="true"/>
    <TCT_To xmlns="7197f8e2-121d-4847-8602-567d1fe734ee" xsi:nil="true"/>
    <TCT_EditorialReviewer xmlns="7197f8e2-121d-4847-8602-567d1fe734ee">
      <UserInfo>
        <DisplayName/>
        <AccountId xsi:nil="true"/>
        <AccountType/>
      </UserInfo>
    </TCT_EditorialReviewer>
    <TCT_SeniorPeerReviewer xmlns="7197f8e2-121d-4847-8602-567d1fe734ee">
      <UserInfo>
        <DisplayName/>
        <AccountId xsi:nil="true"/>
        <AccountType/>
      </UserInfo>
    </TCT_SeniorPeerReviewer>
    <TCT_PersonalHealthInformation xmlns="7197f8e2-121d-4847-8602-567d1fe734ee">No</TCT_PersonalHealthInformation>
    <TCT_ConsultingReviewer xmlns="7197f8e2-121d-4847-8602-567d1fe734ee">
      <UserInfo>
        <DisplayName/>
        <AccountId xsi:nil="true"/>
        <AccountType/>
      </UserInfo>
    </TCT_ConsultingReviewer>
    <TCT_Sent_UTC xmlns="7197f8e2-121d-4847-8602-567d1fe734ee" xsi:nil="true"/>
    <TCT_To_Address xmlns="7197f8e2-121d-4847-8602-567d1fe734ee" xsi:nil="true"/>
    <TCT_Bcc_Address xmlns="7197f8e2-121d-4847-8602-567d1fe734ee" xsi:nil="true"/>
    <TCT_From_Type xmlns="7197f8e2-121d-4847-8602-567d1fe734ee" xsi:nil="true"/>
    <TCT_PreparedDate xmlns="7197f8e2-121d-4847-8602-567d1fe734ee">2019-01-23T05:00:00+00:00</TCT_PreparedDate>
    <TCT_ProjectStatus xmlns="7197f8e2-121d-4847-8602-567d1fe734ee">Active</TCT_ProjectStatus>
    <TCT_Cc_Address xmlns="7197f8e2-121d-4847-8602-567d1fe734ee" xsi:nil="true"/>
    <TCT_SeniorPeerReviewerRequired xmlns="7197f8e2-121d-4847-8602-567d1fe734ee">false</TCT_SeniorPeerReviewerRequired>
    <TCT_WorkDocumentReviewStatus xmlns="7197f8e2-121d-4847-8602-567d1fe734ee" xsi:nil="true"/>
    <TCT_Received_UTC xmlns="7197f8e2-121d-4847-8602-567d1fe734ee" xsi:nil="true"/>
    <TCT_EditorialReviewApprovalDate xmlns="7197f8e2-121d-4847-8602-567d1fe734ee" xsi:nil="true"/>
    <TCT_Received xmlns="7197f8e2-121d-4847-8602-567d1fe734ee" xsi:nil="true"/>
    <TCT_PreparedByRequired xmlns="7197f8e2-121d-4847-8602-567d1fe734ee">false</TCT_PreparedByRequired>
    <TCT_Email_Subject xmlns="7197f8e2-121d-4847-8602-567d1fe734ee" xsi:nil="true"/>
    <TCT_TechnicalReviewer xmlns="7197f8e2-121d-4847-8602-567d1fe734ee">
      <UserInfo>
        <DisplayName/>
        <AccountId xsi:nil="true"/>
        <AccountType/>
      </UserInfo>
    </TCT_TechnicalReviewer>
    <TCT_Email_Categories xmlns="7197f8e2-121d-4847-8602-567d1fe734ee" xsi:nil="true"/>
    <TCT_From_Address xmlns="7197f8e2-121d-4847-8602-567d1fe734ee" xsi:nil="true"/>
    <TCT_SeniorPeerReviewApprovalDate xmlns="7197f8e2-121d-4847-8602-567d1fe734ee" xsi:nil="true"/>
    <TCT_Sensitivity xmlns="7197f8e2-121d-4847-8602-567d1fe734ee" xsi:nil="true"/>
    <TCT_Bcc xmlns="7197f8e2-121d-4847-8602-567d1fe734ee" xsi:nil="true"/>
    <TCT_Bcc_Type xmlns="7197f8e2-121d-4847-8602-567d1fe734ee" xsi:nil="true"/>
    <TCT_PersonallyIdentifiableInformation xmlns="7197f8e2-121d-4847-8602-567d1fe734ee">No</TCT_PersonallyIdentifiableInformation>
    <TCT_Conversation xmlns="7197f8e2-121d-4847-8602-567d1fe734ee" xsi:nil="true"/>
    <TCT_To_Type xmlns="7197f8e2-121d-4847-8602-567d1fe734ee" xsi:nil="true"/>
    <TCT_Attachment xmlns="b6a90880-4d55-4aa8-a09c-16896a90cf94" xsi:nil="true"/>
    <TCT_Office xmlns="7197f8e2-121d-4847-8602-567d1fe734ee">White Plains - 44 S Broadway</TCT_Office>
    <TCT_LOB xmlns="7197f8e2-121d-4847-8602-567d1fe734ee">Data, Surveys and Technology</TCT_LOB>
    <TCT_Region xmlns="7197f8e2-121d-4847-8602-567d1fe734ee">The Americas</TCT_Region>
    <TCT_ProjectYear xmlns="7197f8e2-121d-4847-8602-567d1fe734ee">2015</TCT_ProjectYear>
    <TCT_ProjectType xmlns="7197f8e2-121d-4847-8602-567d1fe734ee" xsi:nil="true"/>
    <TCT_ProjectName xmlns="7197f8e2-121d-4847-8602-567d1fe734ee">GDS_Survey_HT</TCT_ProjectName>
    <Country xmlns="05bc35b7-28dd-4813-bd42-f43468ef55f8">
      <Value>Global</Value>
    </Country>
    <Subsurvey xmlns="05bc35b7-28dd-4813-bd42-f43468ef55f8">All</Subsurvey>
    <Document_x0020_Type xmlns="05bc35b7-28dd-4813-bd42-f43468ef55f8">Inspiring Presentations</Document_x0020_Type>
    <IconOverlay xmlns="http://schemas.microsoft.com/sharepoint/v4" xsi:nil="true"/>
    <Year xmlns="05bc35b7-28dd-4813-bd42-f43468ef55f8">2019</Year>
  </documentManagement>
</p:properties>
</file>

<file path=customXml/item4.xml><?xml version="1.0" encoding="utf-8"?>
<ct:contentTypeSchema xmlns:ct="http://schemas.microsoft.com/office/2006/metadata/contentType" xmlns:ma="http://schemas.microsoft.com/office/2006/metadata/properties/metaAttributes" ct:_="" ma:_="" ma:contentTypeName="TCT Non-Client Project Document" ma:contentTypeID="0x010100725E60EF2E824CBB9F9F6219DD094B09004AD37487D7784FA7873ECE559EE781DF0024D30668B891F54AA3C5B0D210296B1F" ma:contentTypeVersion="22" ma:contentTypeDescription="Create a new TCT Non-Client Project Document" ma:contentTypeScope="" ma:versionID="4909d33ff7720d7ffce3804b9bf77f92">
  <xsd:schema xmlns:xsd="http://www.w3.org/2001/XMLSchema" xmlns:xs="http://www.w3.org/2001/XMLSchema" xmlns:p="http://schemas.microsoft.com/office/2006/metadata/properties" xmlns:ns1="http://schemas.microsoft.com/sharepoint/v3" xmlns:ns2="7197f8e2-121d-4847-8602-567d1fe734ee" xmlns:ns3="b6a90880-4d55-4aa8-a09c-16896a90cf94" xmlns:ns4="05bc35b7-28dd-4813-bd42-f43468ef55f8" xmlns:ns5="http://schemas.microsoft.com/sharepoint/v4" targetNamespace="http://schemas.microsoft.com/office/2006/metadata/properties" ma:root="true" ma:fieldsID="3c2acb0a84f326b89e6123881beef123" ns1:_="" ns2:_="" ns3:_="" ns4:_="" ns5:_="">
    <xsd:import namespace="http://schemas.microsoft.com/sharepoint/v3"/>
    <xsd:import namespace="7197f8e2-121d-4847-8602-567d1fe734ee"/>
    <xsd:import namespace="b6a90880-4d55-4aa8-a09c-16896a90cf94"/>
    <xsd:import namespace="05bc35b7-28dd-4813-bd42-f43468ef55f8"/>
    <xsd:import namespace="http://schemas.microsoft.com/sharepoint/v4"/>
    <xsd:element name="properties">
      <xsd:complexType>
        <xsd:sequence>
          <xsd:element name="documentManagement">
            <xsd:complexType>
              <xsd:all>
                <xsd:element ref="ns2:TCT_PersonallyIdentifiableInformation" minOccurs="0"/>
                <xsd:element ref="ns2:TCT_PersonalHealthInformation" minOccurs="0"/>
                <xsd:element ref="ns2:TCT_ProjectPhase" minOccurs="0"/>
                <xsd:element ref="ns2:TCT_WorkDocumentReviewStatus" minOccurs="0"/>
                <xsd:element ref="ns2:TCT_PreparedBy" minOccurs="0"/>
                <xsd:element ref="ns2:TCT_PreparedDate" minOccurs="0"/>
                <xsd:element ref="ns2:TCT_PreparedByRequired" minOccurs="0"/>
                <xsd:element ref="ns2:TCT_TechnicalReviewer" minOccurs="0"/>
                <xsd:element ref="ns2:TCT_TechnicalReviewApprovalDate" minOccurs="0"/>
                <xsd:element ref="ns2:TCT_TechnicalReviewerRequired" minOccurs="0"/>
                <xsd:element ref="ns2:TCT_ConsultingReviewer" minOccurs="0"/>
                <xsd:element ref="ns2:TCT_ConsultingReviewApprovalDate" minOccurs="0"/>
                <xsd:element ref="ns2:TCT_ConsultingReviewerRequired" minOccurs="0"/>
                <xsd:element ref="ns2:TCT_EditorialReviewer" minOccurs="0"/>
                <xsd:element ref="ns2:TCT_EditorialReviewApprovalDate" minOccurs="0"/>
                <xsd:element ref="ns2:TCT_EditorialReviewerRequired" minOccurs="0"/>
                <xsd:element ref="ns2:TCT_SeniorPeerReviewer" minOccurs="0"/>
                <xsd:element ref="ns2:TCT_SeniorPeerReviewApprovalDate" minOccurs="0"/>
                <xsd:element ref="ns2:TCT_SeniorPeerReviewerRequired" minOccurs="0"/>
                <xsd:element ref="ns2:TCT_WorkReviewComments" minOccurs="0"/>
                <xsd:element ref="ns2:TCT_LOB" minOccurs="0"/>
                <xsd:element ref="ns2:TCT_Office" minOccurs="0"/>
                <xsd:element ref="ns2:TCT_Received" minOccurs="0"/>
                <xsd:element ref="ns2:TCT_Received_UTC" minOccurs="0"/>
                <xsd:element ref="ns2:TCT_Region" minOccurs="0"/>
                <xsd:element ref="ns2:TCT_Sensitivity" minOccurs="0"/>
                <xsd:element ref="ns2:TCT_Sent" minOccurs="0"/>
                <xsd:element ref="ns2:TCT_Sent_UTC" minOccurs="0"/>
                <xsd:element ref="ns2:TCT_SourceModifiedDate" minOccurs="0"/>
                <xsd:element ref="ns2:TCT_To" minOccurs="0"/>
                <xsd:element ref="ns2:TCT_To_Address" minOccurs="0"/>
                <xsd:element ref="ns2:TCT_To_Type" minOccurs="0"/>
                <xsd:element ref="ns2:TCT_ProjectName" minOccurs="0"/>
                <xsd:element ref="ns2:TCT_ProjectStatus" minOccurs="0"/>
                <xsd:element ref="ns2:TCT_ProjectType" minOccurs="0"/>
                <xsd:element ref="ns2:TCT_ProjectYear" minOccurs="0"/>
                <xsd:element ref="ns3:TCT_Attachment" minOccurs="0"/>
                <xsd:element ref="ns2:TCT_Importance" minOccurs="0"/>
                <xsd:element ref="ns2:TCT_Bcc" minOccurs="0"/>
                <xsd:element ref="ns2:TCT_Bcc_Address" minOccurs="0"/>
                <xsd:element ref="ns2:TCT_Bcc_Type" minOccurs="0"/>
                <xsd:element ref="ns2:TCT_Cc" minOccurs="0"/>
                <xsd:element ref="ns2:TCT_Cc_Address" minOccurs="0"/>
                <xsd:element ref="ns2:TCT_Cc_Type" minOccurs="0"/>
                <xsd:element ref="ns2:TCT_Conversation" minOccurs="0"/>
                <xsd:element ref="ns2:TCT_Email_Categories" minOccurs="0"/>
                <xsd:element ref="ns2:TCT_Email_Subject" minOccurs="0"/>
                <xsd:element ref="ns2:TCT_From" minOccurs="0"/>
                <xsd:element ref="ns2:TCT_From_Address" minOccurs="0"/>
                <xsd:element ref="ns2:TCT_From_Type" minOccurs="0"/>
                <xsd:element ref="ns4:Country" minOccurs="0"/>
                <xsd:element ref="ns4:Subsurvey" minOccurs="0"/>
                <xsd:element ref="ns4:Document_x0020_Type"/>
                <xsd:element ref="ns5:IconOverlay" minOccurs="0"/>
                <xsd:element ref="ns1:_vti_ItemDeclaredRecord" minOccurs="0"/>
                <xsd:element ref="ns1:_vti_ItemHoldRecordStatus" minOccurs="0"/>
                <xsd:element ref="ns4: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62" nillable="true" ma:displayName="Declared Record" ma:hidden="true" ma:internalName="_vti_ItemDeclaredRecord" ma:readOnly="true">
      <xsd:simpleType>
        <xsd:restriction base="dms:DateTime"/>
      </xsd:simpleType>
    </xsd:element>
    <xsd:element name="_vti_ItemHoldRecordStatus" ma:index="63"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97f8e2-121d-4847-8602-567d1fe734ee" elementFormDefault="qualified">
    <xsd:import namespace="http://schemas.microsoft.com/office/2006/documentManagement/types"/>
    <xsd:import namespace="http://schemas.microsoft.com/office/infopath/2007/PartnerControls"/>
    <xsd:element name="TCT_PersonallyIdentifiableInformation" ma:index="2" nillable="true" ma:displayName="PII" ma:default="No" ma:description="Any data about an identifiable individual (such as date of birth or unique ID number)" ma:internalName="TCT_PersonallyIdentifiableInformation" ma:readOnly="false">
      <xsd:simpleType>
        <xsd:restriction base="dms:Choice">
          <xsd:enumeration value="Yes"/>
          <xsd:enumeration value="No"/>
        </xsd:restriction>
      </xsd:simpleType>
    </xsd:element>
    <xsd:element name="TCT_PersonalHealthInformation" ma:index="3" nillable="true" ma:displayName="PHI(US Only)" ma:default="No" ma:description="For US Projects Only.  Any information from a covered entity about health, coverage, benefits, or payments that can be linked to a specific individual.  For details, please see the FAQ section within the Resources site" ma:internalName="TCT_PersonalHealthInformation" ma:readOnly="false">
      <xsd:simpleType>
        <xsd:restriction base="dms:Choice">
          <xsd:enumeration value="Yes"/>
          <xsd:enumeration value="No"/>
        </xsd:restriction>
      </xsd:simpleType>
    </xsd:element>
    <xsd:element name="TCT_ProjectPhase" ma:index="4" nillable="true" ma:displayName="Project Phase" ma:internalName="TCT_ProjectPhase" ma:readOnly="false">
      <xsd:simpleType>
        <xsd:restriction base="dms:Choice">
          <xsd:enumeration value="Pursue"/>
          <xsd:enumeration value="Plan, incl. Project Mgmt"/>
          <xsd:enumeration value="Deliver - Data"/>
          <xsd:enumeration value="Deliver - Internal Work"/>
          <xsd:enumeration value="Deliver - Deliverables"/>
          <xsd:enumeration value="Assess and Close"/>
        </xsd:restriction>
      </xsd:simpleType>
    </xsd:element>
    <xsd:element name="TCT_WorkDocumentReviewStatus" ma:index="5" nillable="true" ma:displayName="WR Required?" ma:default="" ma:internalName="TCT_WorkDocumentReviewStatus">
      <xsd:simpleType>
        <xsd:restriction base="dms:Choice">
          <xsd:enumeration value="Yes"/>
          <xsd:enumeration value="No"/>
        </xsd:restriction>
      </xsd:simpleType>
    </xsd:element>
    <xsd:element name="TCT_PreparedBy" ma:index="6" nillable="true" ma:displayName="Doer" ma:list="{8cdb3fc7-14d1-4f48-95b2-0a79cba1ce41}" ma:internalName="TCT_PreparedBy" ma:showField="ImnName" ma:web="7197f8e2-121d-4847-8602-567d1fe734e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PreparedDate" ma:index="7" nillable="true" ma:displayName="Doer Date" ma:format="DateOnly" ma:internalName="TCT_PreparedDate">
      <xsd:simpleType>
        <xsd:restriction base="dms:DateTime"/>
      </xsd:simpleType>
    </xsd:element>
    <xsd:element name="TCT_PreparedByRequired" ma:index="8" nillable="true" ma:displayName="Doer Not Req" ma:internalName="TCT_PreparedByRequired">
      <xsd:simpleType>
        <xsd:restriction base="dms:Boolean"/>
      </xsd:simpleType>
    </xsd:element>
    <xsd:element name="TCT_TechnicalReviewer" ma:index="9" nillable="true" ma:displayName="TR" ma:list="{8cdb3fc7-14d1-4f48-95b2-0a79cba1ce41}" ma:internalName="TCT_TechnicalReviewer" ma:showField="ImnName" ma:web="7197f8e2-121d-4847-8602-567d1fe734e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TechnicalReviewApprovalDate" ma:index="10" nillable="true" ma:displayName="TR Date" ma:format="DateOnly" ma:internalName="TCT_TechnicalReviewApprovalDate">
      <xsd:simpleType>
        <xsd:restriction base="dms:DateTime"/>
      </xsd:simpleType>
    </xsd:element>
    <xsd:element name="TCT_TechnicalReviewerRequired" ma:index="11" nillable="true" ma:displayName="TR Not Req" ma:internalName="TCT_TechnicalReviewerRequired">
      <xsd:simpleType>
        <xsd:restriction base="dms:Boolean"/>
      </xsd:simpleType>
    </xsd:element>
    <xsd:element name="TCT_ConsultingReviewer" ma:index="12" nillable="true" ma:displayName="CR" ma:list="{8cdb3fc7-14d1-4f48-95b2-0a79cba1ce41}" ma:internalName="TCT_ConsultingReviewer" ma:showField="ImnName" ma:web="7197f8e2-121d-4847-8602-567d1fe734e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ConsultingReviewApprovalDate" ma:index="13" nillable="true" ma:displayName="CR Date" ma:format="DateOnly" ma:internalName="TCT_ConsultingReviewApprovalDate">
      <xsd:simpleType>
        <xsd:restriction base="dms:DateTime"/>
      </xsd:simpleType>
    </xsd:element>
    <xsd:element name="TCT_ConsultingReviewerRequired" ma:index="14" nillable="true" ma:displayName="CR Not Req" ma:internalName="TCT_ConsultingReviewerRequired">
      <xsd:simpleType>
        <xsd:restriction base="dms:Boolean"/>
      </xsd:simpleType>
    </xsd:element>
    <xsd:element name="TCT_EditorialReviewer" ma:index="15" nillable="true" ma:displayName="ER" ma:list="{8cdb3fc7-14d1-4f48-95b2-0a79cba1ce41}" ma:internalName="TCT_EditorialReviewer" ma:showField="ImnName" ma:web="7197f8e2-121d-4847-8602-567d1fe734e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EditorialReviewApprovalDate" ma:index="16" nillable="true" ma:displayName="ER Date" ma:format="DateOnly" ma:internalName="TCT_EditorialReviewApprovalDate">
      <xsd:simpleType>
        <xsd:restriction base="dms:DateTime"/>
      </xsd:simpleType>
    </xsd:element>
    <xsd:element name="TCT_EditorialReviewerRequired" ma:index="17" nillable="true" ma:displayName="ER Not Req" ma:internalName="TCT_EditorialReviewerRequired">
      <xsd:simpleType>
        <xsd:restriction base="dms:Boolean"/>
      </xsd:simpleType>
    </xsd:element>
    <xsd:element name="TCT_SeniorPeerReviewer" ma:index="18" nillable="true" ma:displayName="SPR" ma:list="{8cdb3fc7-14d1-4f48-95b2-0a79cba1ce41}" ma:internalName="TCT_SeniorPeerReviewer" ma:showField="ImnName" ma:web="7197f8e2-121d-4847-8602-567d1fe734e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CT_SeniorPeerReviewApprovalDate" ma:index="19" nillable="true" ma:displayName="SPR Date" ma:format="DateOnly" ma:internalName="TCT_SeniorPeerReviewApprovalDate">
      <xsd:simpleType>
        <xsd:restriction base="dms:DateTime"/>
      </xsd:simpleType>
    </xsd:element>
    <xsd:element name="TCT_SeniorPeerReviewerRequired" ma:index="20" nillable="true" ma:displayName="SPR Not Req" ma:internalName="TCT_SeniorPeerReviewerRequired">
      <xsd:simpleType>
        <xsd:restriction base="dms:Boolean"/>
      </xsd:simpleType>
    </xsd:element>
    <xsd:element name="TCT_WorkReviewComments" ma:index="21" nillable="true" ma:displayName="WR Comments" ma:internalName="TCT_WorkReviewComments">
      <xsd:simpleType>
        <xsd:restriction base="dms:Note">
          <xsd:maxLength value="255"/>
        </xsd:restriction>
      </xsd:simpleType>
    </xsd:element>
    <xsd:element name="TCT_LOB" ma:index="22" nillable="true" ma:displayName="Line of Business" ma:hidden="true" ma:internalName="TCT_LOB" ma:readOnly="true">
      <xsd:simpleType>
        <xsd:restriction base="dms:Text"/>
      </xsd:simpleType>
    </xsd:element>
    <xsd:element name="TCT_Office" ma:index="23" nillable="true" ma:displayName="Office" ma:hidden="true" ma:internalName="TCT_Office" ma:readOnly="true">
      <xsd:simpleType>
        <xsd:restriction base="dms:Text"/>
      </xsd:simpleType>
    </xsd:element>
    <xsd:element name="TCT_Received" ma:index="26" nillable="true" ma:displayName="Received" ma:format="DateOnly" ma:hidden="true" ma:internalName="TCT_Received">
      <xsd:simpleType>
        <xsd:restriction base="dms:DateTime"/>
      </xsd:simpleType>
    </xsd:element>
    <xsd:element name="TCT_Received_UTC" ma:index="27" nillable="true" ma:displayName="Received-UTC" ma:format="DateOnly" ma:hidden="true" ma:internalName="TCT_Received_UTC">
      <xsd:simpleType>
        <xsd:restriction base="dms:DateTime"/>
      </xsd:simpleType>
    </xsd:element>
    <xsd:element name="TCT_Region" ma:index="28" nillable="true" ma:displayName="Region" ma:hidden="true" ma:internalName="TCT_Region" ma:readOnly="true">
      <xsd:simpleType>
        <xsd:restriction base="dms:Text"/>
      </xsd:simpleType>
    </xsd:element>
    <xsd:element name="TCT_Sensitivity" ma:index="29" nillable="true" ma:displayName="Sensitivity" ma:hidden="true" ma:internalName="TCT_Sensitivity">
      <xsd:simpleType>
        <xsd:restriction base="dms:Number"/>
      </xsd:simpleType>
    </xsd:element>
    <xsd:element name="TCT_Sent" ma:index="30" nillable="true" ma:displayName="Sent" ma:format="DateOnly" ma:hidden="true" ma:internalName="TCT_Sent">
      <xsd:simpleType>
        <xsd:restriction base="dms:DateTime"/>
      </xsd:simpleType>
    </xsd:element>
    <xsd:element name="TCT_Sent_UTC" ma:index="31" nillable="true" ma:displayName="Sent-UTC" ma:format="DateOnly" ma:hidden="true" ma:internalName="TCT_Sent_UTC">
      <xsd:simpleType>
        <xsd:restriction base="dms:DateTime"/>
      </xsd:simpleType>
    </xsd:element>
    <xsd:element name="TCT_SourceModifiedDate" ma:index="32" nillable="true" ma:displayName="Source Modified Date" ma:format="DateOnly" ma:internalName="TCT_SourceModifiedDate" ma:readOnly="true">
      <xsd:simpleType>
        <xsd:restriction base="dms:DateTime"/>
      </xsd:simpleType>
    </xsd:element>
    <xsd:element name="TCT_To" ma:index="33" nillable="true" ma:displayName="To" ma:hidden="true" ma:internalName="TCT_To">
      <xsd:simpleType>
        <xsd:restriction base="dms:Text"/>
      </xsd:simpleType>
    </xsd:element>
    <xsd:element name="TCT_To_Address" ma:index="34" nillable="true" ma:displayName="To-Address" ma:hidden="true" ma:internalName="TCT_To_Address">
      <xsd:simpleType>
        <xsd:restriction base="dms:Note">
          <xsd:maxLength value="255"/>
        </xsd:restriction>
      </xsd:simpleType>
    </xsd:element>
    <xsd:element name="TCT_To_Type" ma:index="35" nillable="true" ma:displayName="To-Type" ma:hidden="true" ma:internalName="TCT_To_Type">
      <xsd:simpleType>
        <xsd:restriction base="dms:Text"/>
      </xsd:simpleType>
    </xsd:element>
    <xsd:element name="TCT_ProjectName" ma:index="36" nillable="true" ma:displayName="Project Name" ma:internalName="TCT_ProjectName" ma:readOnly="true">
      <xsd:simpleType>
        <xsd:restriction base="dms:Text"/>
      </xsd:simpleType>
    </xsd:element>
    <xsd:element name="TCT_ProjectStatus" ma:index="38" nillable="true" ma:displayName="Project Status" ma:default="" ma:hidden="true" ma:internalName="TCT_ProjectStatus">
      <xsd:simpleType>
        <xsd:restriction base="dms:Choice">
          <xsd:enumeration value="Active"/>
          <xsd:enumeration value="Closed"/>
          <xsd:enumeration value="Canceled"/>
          <xsd:enumeration value="Archived"/>
        </xsd:restriction>
      </xsd:simpleType>
    </xsd:element>
    <xsd:element name="TCT_ProjectType" ma:index="39" nillable="true" ma:displayName="Project Type" ma:internalName="TCT_ProjectType" ma:readOnly="true">
      <xsd:simpleType>
        <xsd:restriction base="dms:Choice">
          <xsd:enumeration value="Project"/>
          <xsd:enumeration value="Reference"/>
          <xsd:enumeration value="Account Management"/>
          <xsd:enumeration value="Plan Administration"/>
        </xsd:restriction>
      </xsd:simpleType>
    </xsd:element>
    <xsd:element name="TCT_ProjectYear" ma:index="40" nillable="true" ma:displayName="Project Year" ma:internalName="TCT_ProjectYear" ma:readOnly="true">
      <xsd:simpleType>
        <xsd:restriction base="dms:Text"/>
      </xsd:simpleType>
    </xsd:element>
    <xsd:element name="TCT_Importance" ma:index="43" nillable="true" ma:displayName="Importance" ma:hidden="true" ma:internalName="TCT_Importance">
      <xsd:simpleType>
        <xsd:restriction base="dms:Number"/>
      </xsd:simpleType>
    </xsd:element>
    <xsd:element name="TCT_Bcc" ma:index="46" nillable="true" ma:displayName="Bcc" ma:hidden="true" ma:internalName="TCT_Bcc">
      <xsd:simpleType>
        <xsd:restriction base="dms:Text"/>
      </xsd:simpleType>
    </xsd:element>
    <xsd:element name="TCT_Bcc_Address" ma:index="47" nillable="true" ma:displayName="Bcc Address" ma:hidden="true" ma:internalName="TCT_Bcc_Address">
      <xsd:simpleType>
        <xsd:restriction base="dms:Note">
          <xsd:maxLength value="255"/>
        </xsd:restriction>
      </xsd:simpleType>
    </xsd:element>
    <xsd:element name="TCT_Bcc_Type" ma:index="48" nillable="true" ma:displayName="Bcc-Type" ma:hidden="true" ma:internalName="TCT_Bcc_Type">
      <xsd:simpleType>
        <xsd:restriction base="dms:Text"/>
      </xsd:simpleType>
    </xsd:element>
    <xsd:element name="TCT_Cc" ma:index="49" nillable="true" ma:displayName="Cc" ma:hidden="true" ma:internalName="TCT_Cc">
      <xsd:simpleType>
        <xsd:restriction base="dms:Text"/>
      </xsd:simpleType>
    </xsd:element>
    <xsd:element name="TCT_Cc_Address" ma:index="50" nillable="true" ma:displayName="Cc-Address" ma:hidden="true" ma:internalName="TCT_Cc_Address">
      <xsd:simpleType>
        <xsd:restriction base="dms:Note">
          <xsd:maxLength value="255"/>
        </xsd:restriction>
      </xsd:simpleType>
    </xsd:element>
    <xsd:element name="TCT_Cc_Type" ma:index="51" nillable="true" ma:displayName="Cc-Type" ma:hidden="true" ma:internalName="TCT_Cc_Type">
      <xsd:simpleType>
        <xsd:restriction base="dms:Text"/>
      </xsd:simpleType>
    </xsd:element>
    <xsd:element name="TCT_Conversation" ma:index="52" nillable="true" ma:displayName="Conversation" ma:hidden="true" ma:internalName="TCT_Conversation">
      <xsd:simpleType>
        <xsd:restriction base="dms:Text"/>
      </xsd:simpleType>
    </xsd:element>
    <xsd:element name="TCT_Email_Categories" ma:index="53" nillable="true" ma:displayName="Email Categories" ma:hidden="true" ma:internalName="TCT_Email_Categories">
      <xsd:simpleType>
        <xsd:restriction base="dms:Text"/>
      </xsd:simpleType>
    </xsd:element>
    <xsd:element name="TCT_Email_Subject" ma:index="54" nillable="true" ma:displayName="Email Subject" ma:hidden="true" ma:internalName="TCT_Email_Subject">
      <xsd:simpleType>
        <xsd:restriction base="dms:Text"/>
      </xsd:simpleType>
    </xsd:element>
    <xsd:element name="TCT_From" ma:index="55" nillable="true" ma:displayName="From" ma:hidden="true" ma:internalName="TCT_From">
      <xsd:simpleType>
        <xsd:restriction base="dms:Text"/>
      </xsd:simpleType>
    </xsd:element>
    <xsd:element name="TCT_From_Address" ma:index="56" nillable="true" ma:displayName="From-Address" ma:hidden="true" ma:internalName="TCT_From_Address">
      <xsd:simpleType>
        <xsd:restriction base="dms:Note">
          <xsd:maxLength value="255"/>
        </xsd:restriction>
      </xsd:simpleType>
    </xsd:element>
    <xsd:element name="TCT_From_Type" ma:index="57" nillable="true" ma:displayName="From-Type" ma:hidden="true" ma:internalName="TCT_From_Typ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a90880-4d55-4aa8-a09c-16896a90cf94" elementFormDefault="qualified">
    <xsd:import namespace="http://schemas.microsoft.com/office/2006/documentManagement/types"/>
    <xsd:import namespace="http://schemas.microsoft.com/office/infopath/2007/PartnerControls"/>
    <xsd:element name="TCT_Attachment" ma:index="41" nillable="true" ma:displayName="Attachment" ma:hidden="true" ma:internalName="TCT_Attach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bc35b7-28dd-4813-bd42-f43468ef55f8" elementFormDefault="qualified">
    <xsd:import namespace="http://schemas.microsoft.com/office/2006/documentManagement/types"/>
    <xsd:import namespace="http://schemas.microsoft.com/office/infopath/2007/PartnerControls"/>
    <xsd:element name="Country" ma:index="58" nillable="true" ma:displayName="Country" ma:internalName="Country">
      <xsd:complexType>
        <xsd:complexContent>
          <xsd:extension base="dms:MultiChoice">
            <xsd:sequence>
              <xsd:element name="Value" maxOccurs="unbounded" minOccurs="0" nillable="true">
                <xsd:simpleType>
                  <xsd:restriction base="dms:Choice">
                    <xsd:enumeration value="Africa"/>
                    <xsd:enumeration value="Albania"/>
                    <xsd:enumeration value="Algeria"/>
                    <xsd:enumeration value="Angola"/>
                    <xsd:enumeration value="Argentina"/>
                    <xsd:enumeration value="Asia Pacific"/>
                    <xsd:enumeration value="Australia"/>
                    <xsd:enumeration value="Austria"/>
                    <xsd:enumeration value="Azerbaijan"/>
                    <xsd:enumeration value="Bahrain"/>
                    <xsd:enumeration value="Bangladesh"/>
                    <xsd:enumeration value="Belarus"/>
                    <xsd:enumeration value="Belgium"/>
                    <xsd:enumeration value="Bosnia-Herzegovina"/>
                    <xsd:enumeration value="Brazil"/>
                    <xsd:enumeration value="Brunei"/>
                    <xsd:enumeration value="Bulgaria"/>
                    <xsd:enumeration value="Cameroon"/>
                    <xsd:enumeration value="Canada"/>
                    <xsd:enumeration value="Central America"/>
                    <xsd:enumeration value="Chile"/>
                    <xsd:enumeration value="China"/>
                    <xsd:enumeration value="Colombia"/>
                    <xsd:enumeration value="Costa Rica"/>
                    <xsd:enumeration value="Croatia"/>
                    <xsd:enumeration value="Cyprus"/>
                    <xsd:enumeration value="Czech Republic"/>
                    <xsd:enumeration value="Denmark"/>
                    <xsd:enumeration value="Dominican Republic"/>
                    <xsd:enumeration value="Eastern Europe"/>
                    <xsd:enumeration value="Ecuador"/>
                    <xsd:enumeration value="Egypt"/>
                    <xsd:enumeration value="El Salvador"/>
                    <xsd:enumeration value="EMEA"/>
                    <xsd:enumeration value="Estonia"/>
                    <xsd:enumeration value="Ethiopia"/>
                    <xsd:enumeration value="Finland"/>
                    <xsd:enumeration value="France"/>
                    <xsd:enumeration value="Georgia"/>
                    <xsd:enumeration value="Germany"/>
                    <xsd:enumeration value="Ghana"/>
                    <xsd:enumeration value="Global"/>
                    <xsd:enumeration value="Greece"/>
                    <xsd:enumeration value="Guatemala"/>
                    <xsd:enumeration value="Honduras"/>
                    <xsd:enumeration value="Hong Kong"/>
                    <xsd:enumeration value="Hungary"/>
                    <xsd:enumeration value="Iceland"/>
                    <xsd:enumeration value="IME"/>
                    <xsd:enumeration value="India"/>
                    <xsd:enumeration value="Indonesia"/>
                    <xsd:enumeration value="Iraq"/>
                    <xsd:enumeration value="Ireland"/>
                    <xsd:enumeration value="Israel"/>
                    <xsd:enumeration value="Italy"/>
                    <xsd:enumeration value="Ivory Coast"/>
                    <xsd:enumeration value="Japan"/>
                    <xsd:enumeration value="Jordan"/>
                    <xsd:enumeration value="Kazakhstan"/>
                    <xsd:enumeration value="Kenya"/>
                    <xsd:enumeration value="Kuwait"/>
                    <xsd:enumeration value="Latin America"/>
                    <xsd:enumeration value="Latvia"/>
                    <xsd:enumeration value="Lebanon"/>
                    <xsd:enumeration value="Libya"/>
                    <xsd:enumeration value="Lithuania"/>
                    <xsd:enumeration value="Luxembourg"/>
                    <xsd:enumeration value="Macedonia"/>
                    <xsd:enumeration value="Malaysia"/>
                    <xsd:enumeration value="Malta"/>
                    <xsd:enumeration value="Mauritius"/>
                    <xsd:enumeration value="Mexico"/>
                    <xsd:enumeration value="Middle East &amp; Africa"/>
                    <xsd:enumeration value="Moldova"/>
                    <xsd:enumeration value="Montenegro"/>
                    <xsd:enumeration value="Morocco"/>
                    <xsd:enumeration value="Netherlands"/>
                    <xsd:enumeration value="New Zealand"/>
                    <xsd:enumeration value="Nicaragua"/>
                    <xsd:enumeration value="Nigeria"/>
                    <xsd:enumeration value="North America"/>
                    <xsd:enumeration value="Norway"/>
                    <xsd:enumeration value="Oman"/>
                    <xsd:enumeration value="Pakistan"/>
                    <xsd:enumeration value="Panama"/>
                    <xsd:enumeration value="Paraguay"/>
                    <xsd:enumeration value="Peru"/>
                    <xsd:enumeration value="Philippines"/>
                    <xsd:enumeration value="Poland"/>
                    <xsd:enumeration value="Portugal"/>
                    <xsd:enumeration value="Puerto Rico"/>
                    <xsd:enumeration value="Qatar"/>
                    <xsd:enumeration value="Romania"/>
                    <xsd:enumeration value="Russia"/>
                    <xsd:enumeration value="Saudi Arabia"/>
                    <xsd:enumeration value="Senegal"/>
                    <xsd:enumeration value="Serbia"/>
                    <xsd:enumeration value="Singapore"/>
                    <xsd:enumeration value="Slovakia"/>
                    <xsd:enumeration value="Slovenia"/>
                    <xsd:enumeration value="South Africa"/>
                    <xsd:enumeration value="South America"/>
                    <xsd:enumeration value="South Korea"/>
                    <xsd:enumeration value="Spain"/>
                    <xsd:enumeration value="Sri Lanka"/>
                    <xsd:enumeration value="Sweden"/>
                    <xsd:enumeration value="Switzerland"/>
                    <xsd:enumeration value="Taiwan"/>
                    <xsd:enumeration value="Thailand"/>
                    <xsd:enumeration value="Tunisia"/>
                    <xsd:enumeration value="Turkey"/>
                    <xsd:enumeration value="Turkmenistan"/>
                    <xsd:enumeration value="Ukraine"/>
                    <xsd:enumeration value="United Arab Emirates"/>
                    <xsd:enumeration value="United Kingdom"/>
                    <xsd:enumeration value="United States"/>
                    <xsd:enumeration value="Uruguay"/>
                    <xsd:enumeration value="Uzbekistan"/>
                    <xsd:enumeration value="Venezuela"/>
                    <xsd:enumeration value="Vietnam"/>
                    <xsd:enumeration value="Western Europe"/>
                  </xsd:restriction>
                </xsd:simpleType>
              </xsd:element>
            </xsd:sequence>
          </xsd:extension>
        </xsd:complexContent>
      </xsd:complexType>
    </xsd:element>
    <xsd:element name="Subsurvey" ma:index="59" nillable="true" ma:displayName="Subsurvey" ma:format="Dropdown" ma:internalName="Subsurvey">
      <xsd:simpleType>
        <xsd:union memberTypes="dms:Text">
          <xsd:simpleType>
            <xsd:restriction base="dms:Choice">
              <xsd:enumeration value="All"/>
              <xsd:enumeration value="Internet Survey (China)"/>
              <xsd:enumeration value="Semiconductor Survey (China, Philippines)"/>
              <xsd:enumeration value="IT/Telecommunications (Philippines)"/>
              <xsd:enumeration value="Electronics and Manufacturing Survey (Thailand)"/>
              <xsd:enumeration value="NL Club 8"/>
            </xsd:restriction>
          </xsd:simpleType>
        </xsd:union>
      </xsd:simpleType>
    </xsd:element>
    <xsd:element name="Document_x0020_Type" ma:index="60" ma:displayName="Document Type" ma:format="Dropdown" ma:internalName="Document_x0020_Type">
      <xsd:simpleType>
        <xsd:restriction base="dms:Choice">
          <xsd:enumeration value="Inspiring Presentations"/>
          <xsd:enumeration value="Go-To-Market"/>
          <xsd:enumeration value="Data"/>
          <xsd:enumeration value="Analysis"/>
          <xsd:enumeration value="Global Trend Report"/>
          <xsd:enumeration value="HT Team Coordination"/>
          <xsd:enumeration value="Deliverables"/>
          <xsd:enumeration value="IT Pulse Survey"/>
          <xsd:enumeration value="Exported Documents from Software"/>
          <xsd:enumeration value="Templates"/>
          <xsd:enumeration value="Steering Committee"/>
          <xsd:enumeration value="SME Business Plans"/>
          <xsd:enumeration value="Participant List"/>
          <xsd:enumeration value="Participation Status"/>
          <xsd:enumeration value="Data Interactive Republication"/>
        </xsd:restriction>
      </xsd:simpleType>
    </xsd:element>
    <xsd:element name="Year" ma:index="64" nillable="true" ma:displayName="Year" ma:format="Dropdown" ma:internalName="Year">
      <xsd:simpleType>
        <xsd:restriction base="dms:Choice">
          <xsd:enumeration value="2015"/>
          <xsd:enumeration value="2016"/>
          <xsd:enumeration value="2017"/>
          <xsd:enumeration value="2018"/>
          <xsd:enumeration value="2019"/>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6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35A51B-4F00-4DA5-814D-12E852ADE641}">
  <ds:schemaRefs>
    <ds:schemaRef ds:uri="http://schemas.microsoft.com/office/2006/metadata/customXsn"/>
  </ds:schemaRefs>
</ds:datastoreItem>
</file>

<file path=customXml/itemProps2.xml><?xml version="1.0" encoding="utf-8"?>
<ds:datastoreItem xmlns:ds="http://schemas.openxmlformats.org/officeDocument/2006/customXml" ds:itemID="{5330CF93-D6E0-473A-9BD5-F45F2848A28B}">
  <ds:schemaRefs>
    <ds:schemaRef ds:uri="Microsoft.SharePoint.Taxonomy.ContentTypeSync"/>
  </ds:schemaRefs>
</ds:datastoreItem>
</file>

<file path=customXml/itemProps3.xml><?xml version="1.0" encoding="utf-8"?>
<ds:datastoreItem xmlns:ds="http://schemas.openxmlformats.org/officeDocument/2006/customXml" ds:itemID="{850764D4-FA3C-48C6-881A-51834FD7996E}">
  <ds:schemaRefs>
    <ds:schemaRef ds:uri="http://schemas.microsoft.com/office/2006/documentManagement/types"/>
    <ds:schemaRef ds:uri="http://schemas.microsoft.com/office/infopath/2007/PartnerControls"/>
    <ds:schemaRef ds:uri="7197f8e2-121d-4847-8602-567d1fe734ee"/>
    <ds:schemaRef ds:uri="b6a90880-4d55-4aa8-a09c-16896a90cf94"/>
    <ds:schemaRef ds:uri="http://www.w3.org/XML/1998/namespace"/>
    <ds:schemaRef ds:uri="http://schemas.microsoft.com/office/2006/metadata/properties"/>
    <ds:schemaRef ds:uri="http://purl.org/dc/elements/1.1/"/>
    <ds:schemaRef ds:uri="http://schemas.openxmlformats.org/package/2006/metadata/core-properties"/>
    <ds:schemaRef ds:uri="http://schemas.microsoft.com/sharepoint/v4"/>
    <ds:schemaRef ds:uri="05bc35b7-28dd-4813-bd42-f43468ef55f8"/>
    <ds:schemaRef ds:uri="http://schemas.microsoft.com/sharepoint/v3"/>
    <ds:schemaRef ds:uri="http://purl.org/dc/dcmitype/"/>
    <ds:schemaRef ds:uri="http://purl.org/dc/terms/"/>
  </ds:schemaRefs>
</ds:datastoreItem>
</file>

<file path=customXml/itemProps4.xml><?xml version="1.0" encoding="utf-8"?>
<ds:datastoreItem xmlns:ds="http://schemas.openxmlformats.org/officeDocument/2006/customXml" ds:itemID="{94041456-CA33-48BB-8653-B69DFE9214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97f8e2-121d-4847-8602-567d1fe734ee"/>
    <ds:schemaRef ds:uri="b6a90880-4d55-4aa8-a09c-16896a90cf94"/>
    <ds:schemaRef ds:uri="05bc35b7-28dd-4813-bd42-f43468ef55f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4213A365-7BF3-47DC-A090-996BA4D18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WTW</Template>
  <TotalTime>68053</TotalTime>
  <Words>390</Words>
  <Application>Microsoft Office PowerPoint</Application>
  <PresentationFormat>Grand écran</PresentationFormat>
  <Paragraphs>22</Paragraphs>
  <Slides>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5</vt:i4>
      </vt:variant>
    </vt:vector>
  </HeadingPairs>
  <TitlesOfParts>
    <vt:vector size="12" baseType="lpstr">
      <vt:lpstr>Arial</vt:lpstr>
      <vt:lpstr>Calibri</vt:lpstr>
      <vt:lpstr>Calibri Light</vt:lpstr>
      <vt:lpstr>Google Sans</vt:lpstr>
      <vt:lpstr>Wingdings</vt:lpstr>
      <vt:lpstr>3_WTW</vt:lpstr>
      <vt:lpstr>2_Thème Office</vt:lpstr>
      <vt:lpstr>Présentation PowerPoint</vt:lpstr>
      <vt:lpstr>Présentation PowerPoint</vt:lpstr>
      <vt:lpstr>Présentation PowerPoint</vt:lpstr>
      <vt:lpstr>Présentation PowerPoint</vt:lpstr>
      <vt:lpstr>Présentation PowerPoint</vt:lpstr>
    </vt:vector>
  </TitlesOfParts>
  <Company>Willis Towers Watson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High Tech Global Capabilities</dc:title>
  <dc:creator>John Patrick Santiago (TR/DST/GRC, Manila (26th Street))</dc:creator>
  <cp:lastModifiedBy>AOUADI Tarek [EXT]</cp:lastModifiedBy>
  <cp:revision>1109</cp:revision>
  <cp:lastPrinted>2017-11-08T08:51:55Z</cp:lastPrinted>
  <dcterms:created xsi:type="dcterms:W3CDTF">2016-09-16T12:35:36Z</dcterms:created>
  <dcterms:modified xsi:type="dcterms:W3CDTF">2025-02-17T13:06:00Z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y fmtid="{D5CDD505-2E9C-101B-9397-08002B2CF9AE}" pid="3" name="ContentTypeId">
    <vt:lpwstr>0x010100725E60EF2E824CBB9F9F6219DD094B09004AD37487D7784FA7873ECE559EE781DF0024D30668B891F54AA3C5B0D210296B1F</vt:lpwstr>
  </property>
</Properties>
</file>