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0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FE9EB-0DF9-7CF3-CE83-EC592E859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72906D-2633-A14C-A548-6ACAE822E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723829-2053-5B07-7227-AC83F53D9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E08282-BA98-B669-7D54-3469F470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34A622-8F56-CF06-7A2F-24D1031A5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754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E274BA-6F3C-82AC-741C-1FEA6AF32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EDB8999-9ED9-8365-26CA-EEF582015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2EA27A-9F8C-FF3A-13DD-485A09BBA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0EC8C6-C5C0-1162-99F6-00375C72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9FCF3A-D542-A4C6-22DB-E590CE68A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00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681EAEB-125C-EAC1-EB5C-4D717D45C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BE83B0-8D73-ACC6-243F-8EDF6232B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5E503D-D7D0-0759-1050-83962A65F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967BAF-7CDB-B09E-6E98-239C7E2C5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E82799-5014-3F66-6DE1-81F9D1DC3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16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63DF95-FD40-3BF3-F32F-3CC8121F8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58EE11-D774-78AF-1FC4-817DDBCC2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AD8862-F54F-B3D8-64DB-5E21901B5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0DFC44-2B6A-CD4C-12CD-5DEF7E45A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9B7E61-DAD0-A750-245A-D9DADD05F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897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53C0AC-5DAA-4D79-BF90-D3E3A3286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2E3893-038F-956A-3C78-DB1456F62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713C16-966F-EE25-494F-A00B9BFA6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75E868-77F0-8097-D5F8-87B079D30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274E17-FF05-F00B-F209-21D23622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2556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C8C016-6184-F148-9264-257929A5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0284E7-1AED-0673-93C0-C8551D3F1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482AE8-43D0-6C6B-D60D-5AEE67030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A3C7A6-A38C-3018-073E-B03D62E82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19961D-3598-747F-CAB2-EAE49CF5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81BCED-B174-AE2F-4063-D308D90E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223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2CEABC-2958-41DB-868A-5A24CDA47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A35387-B670-B298-E373-7AADE3179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BD4978-148E-7B73-1BC1-C05C9A925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78CD52-FB53-887E-CC1C-50E253628E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F7E2CF3-D314-0AB8-C62D-F0C6AF5A7D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7E6A8F-28DD-B30B-B40E-96318C7C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87DFF91-4CA5-172B-AEA3-259EC7BBC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5B9160-CCF5-56F1-B73D-44BF8A467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125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ACAECF-2AAC-B937-148F-96585C8C9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BD9B99-860A-E029-E815-F1657E6A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243D7F-2BC2-FADF-3839-D14806E2B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4A62B4-695D-C46C-0AE8-B94D0C7CE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63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2EA04CC-4687-CF0E-B525-FACBAFDA1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A9AD24-865C-55F8-FC99-65526FBC5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0C644E-5243-F07B-90A2-0172C94C4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33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99818D-D6E0-B79D-143C-D6EB45A5B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22C1F2-5426-0401-8902-5EF58FD66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E45CA1-6993-D69C-E9E7-21945FEDD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800A83-35D5-DAEA-5997-0D3D6749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3CB1F4-59A7-590F-346B-D7D28FC09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54472D-A474-B5EA-857F-757AF14A4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656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45AEC6-F219-B4F3-4612-3E0AAE5C2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F927673-A79A-40CD-0234-FD03635D8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0A7BED1-B506-138A-7ADD-05E4B068C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5D48BD-D158-A287-F9B1-60E233C3A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922525-2648-03AC-79AB-0738CAB90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34FE41-AC4B-444E-790F-02AD2A40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71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128EF3-587C-5914-B246-17AD82FF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A5CEA1-D0B1-7CB0-21AA-2CFA44C7A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5DB273-1888-0BB5-4D88-441088E02E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3A535B-ADC3-4A54-9F4B-4C5033BD08A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091836-4F26-2EDB-732C-E3D9C54051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303F82-55D4-D85D-E048-DF2AC68E50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BF6C6B-41D3-4F9D-B683-E2A01784B2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28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C031AB6-E638-EA84-0F27-6A3FF2C43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31" y="288255"/>
            <a:ext cx="11784070" cy="410584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6CAA3C8-D07A-42B9-EACC-D519C3CC50C0}"/>
              </a:ext>
            </a:extLst>
          </p:cNvPr>
          <p:cNvSpPr txBox="1"/>
          <p:nvPr/>
        </p:nvSpPr>
        <p:spPr>
          <a:xfrm>
            <a:off x="567559" y="5060731"/>
            <a:ext cx="7110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 changer </a:t>
            </a:r>
          </a:p>
          <a:p>
            <a:r>
              <a:rPr lang="fr-FR" dirty="0"/>
              <a:t>le titre : Gap général par rapport au marché</a:t>
            </a:r>
          </a:p>
          <a:p>
            <a:r>
              <a:rPr lang="fr-FR"/>
              <a:t>Le tableau</a:t>
            </a:r>
            <a:endParaRPr lang="fr-FR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9B4FE53-FCF0-CE7B-28B5-C3C160FE1AA4}"/>
              </a:ext>
            </a:extLst>
          </p:cNvPr>
          <p:cNvSpPr/>
          <p:nvPr/>
        </p:nvSpPr>
        <p:spPr>
          <a:xfrm>
            <a:off x="176463" y="224589"/>
            <a:ext cx="1074821" cy="465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58B85EC8-BD31-E8AC-731A-DE13EC64C127}"/>
              </a:ext>
            </a:extLst>
          </p:cNvPr>
          <p:cNvSpPr/>
          <p:nvPr/>
        </p:nvSpPr>
        <p:spPr>
          <a:xfrm>
            <a:off x="8542421" y="1163052"/>
            <a:ext cx="1074821" cy="465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DB3C464E-2D7D-8EE2-B9D7-740D31A3C8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272739"/>
              </p:ext>
            </p:extLst>
          </p:nvPr>
        </p:nvGraphicFramePr>
        <p:xfrm>
          <a:off x="561072" y="2546676"/>
          <a:ext cx="5470760" cy="1277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5012">
                  <a:extLst>
                    <a:ext uri="{9D8B030D-6E8A-4147-A177-3AD203B41FA5}">
                      <a16:colId xmlns:a16="http://schemas.microsoft.com/office/drawing/2014/main" val="3650305180"/>
                    </a:ext>
                  </a:extLst>
                </a:gridCol>
                <a:gridCol w="1748590">
                  <a:extLst>
                    <a:ext uri="{9D8B030D-6E8A-4147-A177-3AD203B41FA5}">
                      <a16:colId xmlns:a16="http://schemas.microsoft.com/office/drawing/2014/main" val="578814117"/>
                    </a:ext>
                  </a:extLst>
                </a:gridCol>
                <a:gridCol w="1129989">
                  <a:extLst>
                    <a:ext uri="{9D8B030D-6E8A-4147-A177-3AD203B41FA5}">
                      <a16:colId xmlns:a16="http://schemas.microsoft.com/office/drawing/2014/main" val="3010118634"/>
                    </a:ext>
                  </a:extLst>
                </a:gridCol>
                <a:gridCol w="1597169">
                  <a:extLst>
                    <a:ext uri="{9D8B030D-6E8A-4147-A177-3AD203B41FA5}">
                      <a16:colId xmlns:a16="http://schemas.microsoft.com/office/drawing/2014/main" val="1360925105"/>
                    </a:ext>
                  </a:extLst>
                </a:gridCol>
              </a:tblGrid>
              <a:tr h="4237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</a:rPr>
                        <a:t>Salaire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</a:rPr>
                        <a:t>Médiane de votre société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Gap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Médiane du marché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6629350"/>
                  </a:ext>
                </a:extLst>
              </a:tr>
              <a:tr h="4237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</a:rPr>
                        <a:t>Brut Fixe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60 000,000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33,38%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44 985,840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7189025"/>
                  </a:ext>
                </a:extLst>
              </a:tr>
              <a:tr h="4237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</a:rPr>
                        <a:t>Brut Totale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64 212,619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32,71%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48 384,390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651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554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2936E4-E68C-7CA0-3D48-6F143D9C5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138" y="4713889"/>
            <a:ext cx="10959662" cy="146307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A changer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Le titre: l’étendue salariale de votre société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‘Le salaire’ par ‘votre salaire’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3E96833-9888-E29B-1F10-38F158347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036" y="162466"/>
            <a:ext cx="11745964" cy="4010585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77FE6604-AE77-2605-F32A-6C5F83C8E560}"/>
              </a:ext>
            </a:extLst>
          </p:cNvPr>
          <p:cNvSpPr/>
          <p:nvPr/>
        </p:nvSpPr>
        <p:spPr>
          <a:xfrm>
            <a:off x="336884" y="192505"/>
            <a:ext cx="2229853" cy="465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6295D40-653C-A389-1F6A-4767EBE356A9}"/>
              </a:ext>
            </a:extLst>
          </p:cNvPr>
          <p:cNvSpPr/>
          <p:nvPr/>
        </p:nvSpPr>
        <p:spPr>
          <a:xfrm>
            <a:off x="561474" y="1106904"/>
            <a:ext cx="1203158" cy="259882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229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ED15F5-7251-FF3A-2A41-3ADD15E79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37" y="5197642"/>
            <a:ext cx="4919913" cy="16603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400" dirty="0"/>
              <a:t>A changer</a:t>
            </a:r>
          </a:p>
          <a:p>
            <a:r>
              <a:rPr lang="fr-FR" sz="1400" dirty="0"/>
              <a:t>Le titre : Répartition générale des Gaps</a:t>
            </a:r>
          </a:p>
          <a:p>
            <a:r>
              <a:rPr lang="fr-FR" sz="1400" dirty="0"/>
              <a:t>Mettre les chiffres du graphique à l’intérieur de l’histogramme</a:t>
            </a:r>
          </a:p>
          <a:p>
            <a:r>
              <a:rPr lang="fr-FR" sz="1400" dirty="0"/>
              <a:t>Le tableau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7D4F70F-94BF-2BE0-5A8D-B13022842A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33" y="0"/>
            <a:ext cx="11879333" cy="5020376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69AF2CB-A526-ECC9-54CD-015502DE0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873380"/>
              </p:ext>
            </p:extLst>
          </p:nvPr>
        </p:nvGraphicFramePr>
        <p:xfrm>
          <a:off x="501917" y="2153644"/>
          <a:ext cx="5626167" cy="1050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5389">
                  <a:extLst>
                    <a:ext uri="{9D8B030D-6E8A-4147-A177-3AD203B41FA5}">
                      <a16:colId xmlns:a16="http://schemas.microsoft.com/office/drawing/2014/main" val="3650305180"/>
                    </a:ext>
                  </a:extLst>
                </a:gridCol>
                <a:gridCol w="1875389">
                  <a:extLst>
                    <a:ext uri="{9D8B030D-6E8A-4147-A177-3AD203B41FA5}">
                      <a16:colId xmlns:a16="http://schemas.microsoft.com/office/drawing/2014/main" val="578814117"/>
                    </a:ext>
                  </a:extLst>
                </a:gridCol>
                <a:gridCol w="1875389">
                  <a:extLst>
                    <a:ext uri="{9D8B030D-6E8A-4147-A177-3AD203B41FA5}">
                      <a16:colId xmlns:a16="http://schemas.microsoft.com/office/drawing/2014/main" val="2824186147"/>
                    </a:ext>
                  </a:extLst>
                </a:gridCol>
              </a:tblGrid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>
                          <a:effectLst/>
                        </a:rPr>
                        <a:t>Ecart marché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Brut fixe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>
                          <a:effectLst/>
                        </a:rPr>
                        <a:t>Brut total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6629350"/>
                  </a:ext>
                </a:extLst>
              </a:tr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Positif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>
                          <a:effectLst/>
                        </a:rPr>
                        <a:t>+218%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>
                          <a:effectLst/>
                        </a:rPr>
                        <a:t>+213%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7189025"/>
                  </a:ext>
                </a:extLst>
              </a:tr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Négatif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>
                          <a:effectLst/>
                        </a:rPr>
                        <a:t>-54%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-56%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651378"/>
                  </a:ext>
                </a:extLst>
              </a:tr>
            </a:tbl>
          </a:graphicData>
        </a:graphic>
      </p:graphicFrame>
      <p:sp>
        <p:nvSpPr>
          <p:cNvPr id="7" name="Ellipse 6">
            <a:extLst>
              <a:ext uri="{FF2B5EF4-FFF2-40B4-BE49-F238E27FC236}">
                <a16:creationId xmlns:a16="http://schemas.microsoft.com/office/drawing/2014/main" id="{664336E8-578A-5166-44C7-1C9927E05063}"/>
              </a:ext>
            </a:extLst>
          </p:cNvPr>
          <p:cNvSpPr/>
          <p:nvPr/>
        </p:nvSpPr>
        <p:spPr>
          <a:xfrm>
            <a:off x="144380" y="0"/>
            <a:ext cx="1267325" cy="465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5CDC8088-BE51-C7A9-C564-FE36849E588F}"/>
              </a:ext>
            </a:extLst>
          </p:cNvPr>
          <p:cNvSpPr/>
          <p:nvPr/>
        </p:nvSpPr>
        <p:spPr>
          <a:xfrm>
            <a:off x="7090611" y="1700463"/>
            <a:ext cx="1588168" cy="465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585509-C087-5729-0ADD-8BAE1758BE46}"/>
              </a:ext>
            </a:extLst>
          </p:cNvPr>
          <p:cNvSpPr/>
          <p:nvPr/>
        </p:nvSpPr>
        <p:spPr>
          <a:xfrm>
            <a:off x="9288379" y="2951747"/>
            <a:ext cx="1652337" cy="465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494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84E86A-8395-CFA8-4ACB-13540F781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5505449"/>
            <a:ext cx="6496050" cy="110490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/>
              <a:t>A changer </a:t>
            </a:r>
          </a:p>
          <a:p>
            <a:r>
              <a:rPr lang="fr-FR" dirty="0"/>
              <a:t>le titre: Répartition des Gaps des salaires bruts fixes</a:t>
            </a:r>
          </a:p>
          <a:p>
            <a:r>
              <a:rPr lang="fr-FR" dirty="0"/>
              <a:t>Le tableau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F4B3E1-A776-7C2F-124E-C18C37169E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15" y="228257"/>
            <a:ext cx="11603069" cy="4915586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B4A0A1A0-D9D5-6C87-23F9-21CF61209F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407382"/>
              </p:ext>
            </p:extLst>
          </p:nvPr>
        </p:nvGraphicFramePr>
        <p:xfrm>
          <a:off x="705452" y="2498549"/>
          <a:ext cx="4198620" cy="1050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9310">
                  <a:extLst>
                    <a:ext uri="{9D8B030D-6E8A-4147-A177-3AD203B41FA5}">
                      <a16:colId xmlns:a16="http://schemas.microsoft.com/office/drawing/2014/main" val="3650305180"/>
                    </a:ext>
                  </a:extLst>
                </a:gridCol>
                <a:gridCol w="2099310">
                  <a:extLst>
                    <a:ext uri="{9D8B030D-6E8A-4147-A177-3AD203B41FA5}">
                      <a16:colId xmlns:a16="http://schemas.microsoft.com/office/drawing/2014/main" val="578814117"/>
                    </a:ext>
                  </a:extLst>
                </a:gridCol>
              </a:tblGrid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Type de Gap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Pourcentage des positions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6629350"/>
                  </a:ext>
                </a:extLst>
              </a:tr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Positif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66,69%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7189025"/>
                  </a:ext>
                </a:extLst>
              </a:tr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Négatif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33,31%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651378"/>
                  </a:ext>
                </a:extLst>
              </a:tr>
            </a:tbl>
          </a:graphicData>
        </a:graphic>
      </p:graphicFrame>
      <p:sp>
        <p:nvSpPr>
          <p:cNvPr id="7" name="Ellipse 6">
            <a:extLst>
              <a:ext uri="{FF2B5EF4-FFF2-40B4-BE49-F238E27FC236}">
                <a16:creationId xmlns:a16="http://schemas.microsoft.com/office/drawing/2014/main" id="{E2E1FE98-2FA1-63B2-0D20-EDE7F6AD2BC2}"/>
              </a:ext>
            </a:extLst>
          </p:cNvPr>
          <p:cNvSpPr/>
          <p:nvPr/>
        </p:nvSpPr>
        <p:spPr>
          <a:xfrm>
            <a:off x="176464" y="176463"/>
            <a:ext cx="1540041" cy="465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52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5E16F-A712-B212-8A53-1B22A06AC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E4A8795-A238-AED5-C551-908FF64F53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5" y="192422"/>
            <a:ext cx="11593543" cy="4772691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B2DA9117-71D6-F3F2-C23C-EF9DB35814F2}"/>
              </a:ext>
            </a:extLst>
          </p:cNvPr>
          <p:cNvSpPr/>
          <p:nvPr/>
        </p:nvSpPr>
        <p:spPr>
          <a:xfrm>
            <a:off x="128337" y="128337"/>
            <a:ext cx="1540041" cy="46522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4A75774A-F40E-AE7E-85AD-2EB8BD6E33B1}"/>
              </a:ext>
            </a:extLst>
          </p:cNvPr>
          <p:cNvSpPr txBox="1">
            <a:spLocks/>
          </p:cNvSpPr>
          <p:nvPr/>
        </p:nvSpPr>
        <p:spPr>
          <a:xfrm>
            <a:off x="247650" y="5505449"/>
            <a:ext cx="6496050" cy="110490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dirty="0"/>
              <a:t>A changer </a:t>
            </a:r>
          </a:p>
          <a:p>
            <a:r>
              <a:rPr lang="fr-FR" dirty="0"/>
              <a:t>le titre: Répartition des Gaps des salaires bruts fixes</a:t>
            </a:r>
          </a:p>
          <a:p>
            <a:r>
              <a:rPr lang="fr-FR" dirty="0"/>
              <a:t>Le tableau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074E7275-F15A-62CE-9930-A8FE88CBC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832691"/>
              </p:ext>
            </p:extLst>
          </p:nvPr>
        </p:nvGraphicFramePr>
        <p:xfrm>
          <a:off x="561073" y="2546676"/>
          <a:ext cx="4780948" cy="1050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0474">
                  <a:extLst>
                    <a:ext uri="{9D8B030D-6E8A-4147-A177-3AD203B41FA5}">
                      <a16:colId xmlns:a16="http://schemas.microsoft.com/office/drawing/2014/main" val="3650305180"/>
                    </a:ext>
                  </a:extLst>
                </a:gridCol>
                <a:gridCol w="2390474">
                  <a:extLst>
                    <a:ext uri="{9D8B030D-6E8A-4147-A177-3AD203B41FA5}">
                      <a16:colId xmlns:a16="http://schemas.microsoft.com/office/drawing/2014/main" val="578814117"/>
                    </a:ext>
                  </a:extLst>
                </a:gridCol>
              </a:tblGrid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Type de Gaps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Pourcentage des positions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6629350"/>
                  </a:ext>
                </a:extLst>
              </a:tr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Positif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66,69%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7189025"/>
                  </a:ext>
                </a:extLst>
              </a:tr>
              <a:tr h="3502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</a:rPr>
                        <a:t>Négatif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33,31%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651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85964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150</Words>
  <Application>Microsoft Office PowerPoint</Application>
  <PresentationFormat>Grand écran</PresentationFormat>
  <Paragraphs>49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Sabrine TRABELSI</dc:creator>
  <cp:lastModifiedBy>Sabrine TRABELSI</cp:lastModifiedBy>
  <cp:revision>1</cp:revision>
  <dcterms:created xsi:type="dcterms:W3CDTF">2025-09-22T12:14:48Z</dcterms:created>
  <dcterms:modified xsi:type="dcterms:W3CDTF">2025-09-22T17:21:57Z</dcterms:modified>
</cp:coreProperties>
</file>