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9" r:id="rId6"/>
    <p:sldId id="271" r:id="rId7"/>
    <p:sldId id="265" r:id="rId8"/>
    <p:sldId id="272" r:id="rId9"/>
    <p:sldId id="273" r:id="rId10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56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23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73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16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30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56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47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68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71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06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33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31EBD-4270-4619-AA2D-586CCA196B7E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DD023-F921-4AF2-A79B-500C00328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73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 smtClean="0"/>
              <a:t>Actuel</a:t>
            </a:r>
            <a:endParaRPr lang="fr-FR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5189518" y="1668483"/>
            <a:ext cx="1288471" cy="380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400" dirty="0" smtClean="0"/>
              <a:t>Entreprise X</a:t>
            </a:r>
            <a:endParaRPr lang="fr-FR" sz="1400" dirty="0"/>
          </a:p>
        </p:txBody>
      </p:sp>
      <p:sp>
        <p:nvSpPr>
          <p:cNvPr id="5" name="Rectangle 4"/>
          <p:cNvSpPr/>
          <p:nvPr/>
        </p:nvSpPr>
        <p:spPr>
          <a:xfrm>
            <a:off x="1543784" y="2680403"/>
            <a:ext cx="1288471" cy="3800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Compensation</a:t>
            </a:r>
            <a:endParaRPr lang="fr-FR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56176" y="2692279"/>
            <a:ext cx="1288471" cy="3800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400" dirty="0" smtClean="0"/>
              <a:t>Compensation</a:t>
            </a:r>
            <a:endParaRPr lang="fr-FR" sz="1400" dirty="0"/>
          </a:p>
        </p:txBody>
      </p:sp>
      <p:sp>
        <p:nvSpPr>
          <p:cNvPr id="7" name="ZoneTexte 6"/>
          <p:cNvSpPr txBox="1"/>
          <p:nvPr/>
        </p:nvSpPr>
        <p:spPr>
          <a:xfrm>
            <a:off x="1128146" y="3257796"/>
            <a:ext cx="2559134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dirty="0" smtClean="0"/>
              <a:t>= 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53773"/>
            <a:ext cx="252599" cy="252599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8140539" y="3936529"/>
            <a:ext cx="2345377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dirty="0" smtClean="0"/>
              <a:t>= son Domaine d'activité de benchmark</a:t>
            </a:r>
          </a:p>
          <a:p>
            <a:pPr marL="0" lvl="2"/>
            <a:endParaRPr lang="fr-FR" sz="1050" b="1" dirty="0" smtClean="0"/>
          </a:p>
          <a:p>
            <a:pPr marL="0" lvl="2"/>
            <a:r>
              <a:rPr lang="fr-FR" sz="1050" b="1" dirty="0" smtClean="0"/>
              <a:t>= </a:t>
            </a:r>
            <a:r>
              <a:rPr lang="fr-FR" sz="1050" b="1" dirty="0"/>
              <a:t>{des </a:t>
            </a:r>
            <a:r>
              <a:rPr lang="fr-FR" sz="1050" b="1" dirty="0" smtClean="0"/>
              <a:t>postes}</a:t>
            </a:r>
            <a:endParaRPr lang="en-US" sz="1050" b="1" dirty="0" smtClean="0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7523" y="3921523"/>
            <a:ext cx="252599" cy="252599"/>
          </a:xfrm>
          <a:prstGeom prst="rect">
            <a:avLst/>
          </a:prstGeom>
        </p:spPr>
      </p:pic>
      <p:cxnSp>
        <p:nvCxnSpPr>
          <p:cNvPr id="23" name="Connecteur droit 22"/>
          <p:cNvCxnSpPr/>
          <p:nvPr/>
        </p:nvCxnSpPr>
        <p:spPr>
          <a:xfrm>
            <a:off x="211804" y="3808584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44776" y="4792258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8140539" y="4889825"/>
            <a:ext cx="2345375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endParaRPr lang="fr-FR" sz="1050" dirty="0" smtClean="0"/>
          </a:p>
          <a:p>
            <a:pPr marL="0" lvl="2"/>
            <a:r>
              <a:rPr lang="fr-FR" sz="1050" b="1" dirty="0" smtClean="0"/>
              <a:t>= {des postes sélectionnés}</a:t>
            </a:r>
            <a:endParaRPr lang="fr-FR" sz="1050" b="1" dirty="0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5914" y="4879147"/>
            <a:ext cx="252599" cy="2525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15783" y="1626918"/>
            <a:ext cx="52548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fr-FR" sz="1050" b="1" dirty="0" smtClean="0"/>
              <a:t>Sinon</a:t>
            </a:r>
          </a:p>
        </p:txBody>
      </p:sp>
      <p:cxnSp>
        <p:nvCxnSpPr>
          <p:cNvPr id="11" name="Connecteur en angle 10"/>
          <p:cNvCxnSpPr>
            <a:stCxn id="4" idx="1"/>
            <a:endCxn id="5" idx="0"/>
          </p:cNvCxnSpPr>
          <p:nvPr/>
        </p:nvCxnSpPr>
        <p:spPr>
          <a:xfrm rot="10800000" flipV="1">
            <a:off x="2188020" y="1858487"/>
            <a:ext cx="3001498" cy="8219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>
            <a:stCxn id="4" idx="3"/>
            <a:endCxn id="6" idx="0"/>
          </p:cNvCxnSpPr>
          <p:nvPr/>
        </p:nvCxnSpPr>
        <p:spPr>
          <a:xfrm>
            <a:off x="6477989" y="1858488"/>
            <a:ext cx="2722423" cy="83379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755862" y="2704885"/>
            <a:ext cx="2095405" cy="2539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lvl="2" algn="ctr"/>
            <a:r>
              <a:rPr lang="fr-FR" sz="1050" b="1" dirty="0" smtClean="0"/>
              <a:t>FILTRE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459780" y="1626918"/>
            <a:ext cx="19505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fr-FR" sz="1050" b="1" dirty="0" smtClean="0"/>
              <a:t>Si compensation a été injecté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86050" y="4889825"/>
            <a:ext cx="2243105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dirty="0"/>
              <a:t>Participants</a:t>
            </a:r>
          </a:p>
          <a:p>
            <a:pPr marL="0" lvl="2"/>
            <a:endParaRPr lang="fr-FR" sz="1050" dirty="0"/>
          </a:p>
          <a:p>
            <a:pPr marL="0" lvl="2"/>
            <a:r>
              <a:rPr lang="fr-FR" sz="1050" dirty="0"/>
              <a:t>Postes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75078" y="3953812"/>
            <a:ext cx="2243105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dirty="0"/>
              <a:t>Domaine d'activité de benchmark</a:t>
            </a:r>
          </a:p>
          <a:p>
            <a:pPr marL="0" lvl="2"/>
            <a:endParaRPr lang="fr-FR" sz="1050" dirty="0"/>
          </a:p>
          <a:p>
            <a:pPr marL="0" lvl="2"/>
            <a:r>
              <a:rPr lang="fr-FR" sz="1050" dirty="0"/>
              <a:t>Postes</a:t>
            </a:r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862" y="1021309"/>
            <a:ext cx="755326" cy="755326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0539" y="1021309"/>
            <a:ext cx="635513" cy="635513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9" name="ZoneTexte 8"/>
          <p:cNvSpPr txBox="1"/>
          <p:nvPr/>
        </p:nvSpPr>
        <p:spPr>
          <a:xfrm>
            <a:off x="8040975" y="5845188"/>
            <a:ext cx="36188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/>
              <a:t>Si postes est </a:t>
            </a:r>
            <a:r>
              <a:rPr lang="fr-FR" dirty="0" err="1" smtClean="0"/>
              <a:t>null</a:t>
            </a:r>
            <a:r>
              <a:rPr lang="fr-FR" dirty="0" smtClean="0"/>
              <a:t>, </a:t>
            </a:r>
          </a:p>
          <a:p>
            <a:r>
              <a:rPr lang="fr-FR" dirty="0" smtClean="0"/>
              <a:t>on envoi les postes de l’entreprise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18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 smtClean="0"/>
              <a:t>Besoin</a:t>
            </a:r>
            <a:endParaRPr lang="fr-FR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4845132" y="944088"/>
            <a:ext cx="1704109" cy="380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Entreprise X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404751" y="1551714"/>
            <a:ext cx="1704109" cy="3800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Compensation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7428016" y="1551714"/>
            <a:ext cx="1704109" cy="3800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Compensation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404751" y="2129640"/>
            <a:ext cx="4248000" cy="5770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Type </a:t>
            </a:r>
            <a:r>
              <a:rPr lang="fr-FR" sz="1050" b="1" dirty="0"/>
              <a:t>d'extraction </a:t>
            </a:r>
            <a:r>
              <a:rPr lang="fr-FR" sz="1050" dirty="0"/>
              <a:t>= Domaine d'activité de benchmark</a:t>
            </a:r>
            <a:endParaRPr lang="en-US" sz="1050" dirty="0"/>
          </a:p>
          <a:p>
            <a:pPr marL="0" lvl="2"/>
            <a:r>
              <a:rPr lang="fr-FR" sz="1050" b="1" dirty="0"/>
              <a:t>Domaine 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7" name="ZoneTexte 6"/>
          <p:cNvSpPr txBox="1"/>
          <p:nvPr/>
        </p:nvSpPr>
        <p:spPr>
          <a:xfrm>
            <a:off x="7428017" y="2119746"/>
            <a:ext cx="4248000" cy="5770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(inclus)</a:t>
            </a:r>
          </a:p>
          <a:p>
            <a:pPr marL="0" lvl="2"/>
            <a:r>
              <a:rPr lang="fr-FR" sz="1050" b="1" dirty="0" smtClean="0"/>
              <a:t>Type </a:t>
            </a:r>
            <a:r>
              <a:rPr lang="fr-FR" sz="1050" b="1" dirty="0"/>
              <a:t>d'extraction </a:t>
            </a:r>
            <a:r>
              <a:rPr lang="fr-FR" sz="1050" dirty="0"/>
              <a:t>= Domaine d'activité de benchmark</a:t>
            </a:r>
            <a:endParaRPr lang="en-US" sz="1050" dirty="0"/>
          </a:p>
          <a:p>
            <a:pPr marL="0" lvl="2"/>
            <a:r>
              <a:rPr lang="fr-FR" sz="1050" b="1" dirty="0"/>
              <a:t>Domaine 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8" name="ZoneTexte 7"/>
          <p:cNvSpPr txBox="1"/>
          <p:nvPr/>
        </p:nvSpPr>
        <p:spPr>
          <a:xfrm>
            <a:off x="7428016" y="2805335"/>
            <a:ext cx="4248000" cy="5770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Type </a:t>
            </a:r>
            <a:r>
              <a:rPr lang="fr-FR" sz="1050" b="1" dirty="0"/>
              <a:t>d'extraction </a:t>
            </a:r>
            <a:r>
              <a:rPr lang="fr-FR" sz="1050" dirty="0"/>
              <a:t>= Domaine d'activité de benchmark</a:t>
            </a:r>
            <a:endParaRPr lang="en-US" sz="1050" dirty="0"/>
          </a:p>
          <a:p>
            <a:pPr marL="0" lvl="2"/>
            <a:r>
              <a:rPr lang="fr-FR" sz="1050" b="1" dirty="0"/>
              <a:t>Domaine 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9" name="ZoneTexte 8"/>
          <p:cNvSpPr txBox="1"/>
          <p:nvPr/>
        </p:nvSpPr>
        <p:spPr>
          <a:xfrm>
            <a:off x="367144" y="2164265"/>
            <a:ext cx="1616034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MARKET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0399" y="3735103"/>
            <a:ext cx="1569523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Personnalisé </a:t>
            </a:r>
          </a:p>
          <a:p>
            <a:pPr lvl="2"/>
            <a:r>
              <a:rPr lang="fr-FR" dirty="0" smtClean="0"/>
              <a:t>Par Domaine </a:t>
            </a:r>
            <a:r>
              <a:rPr lang="fr-FR" dirty="0"/>
              <a:t>d'activité de benchmark 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152" y="2103485"/>
            <a:ext cx="252599" cy="25259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7" y="2103485"/>
            <a:ext cx="252599" cy="252599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7428016" y="3735103"/>
            <a:ext cx="4248000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(inclus)</a:t>
            </a:r>
          </a:p>
          <a:p>
            <a:pPr marL="0" lvl="2"/>
            <a:r>
              <a:rPr lang="fr-FR" sz="1050" b="1" dirty="0" smtClean="0"/>
              <a:t>Domaine d'activité de benchmark </a:t>
            </a:r>
            <a:r>
              <a:rPr lang="fr-FR" sz="1050" dirty="0" smtClean="0"/>
              <a:t>= son Domaine d'activité de benchmark</a:t>
            </a:r>
          </a:p>
          <a:p>
            <a:pPr marL="0" lvl="2"/>
            <a:r>
              <a:rPr lang="fr-FR" sz="1050" b="1" dirty="0" smtClean="0"/>
              <a:t>Postes = {} des postes</a:t>
            </a:r>
            <a:endParaRPr lang="en-US" sz="1050" b="1" dirty="0" smtClean="0"/>
          </a:p>
        </p:txBody>
      </p:sp>
      <p:sp>
        <p:nvSpPr>
          <p:cNvPr id="15" name="ZoneTexte 14"/>
          <p:cNvSpPr txBox="1"/>
          <p:nvPr/>
        </p:nvSpPr>
        <p:spPr>
          <a:xfrm>
            <a:off x="413656" y="5314606"/>
            <a:ext cx="1569522" cy="4154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Personnalisé par Participant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7428016" y="5314606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(inclus)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7428016" y="4390576"/>
            <a:ext cx="4248000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</a:p>
          <a:p>
            <a:pPr marL="0" lvl="2"/>
            <a:r>
              <a:rPr lang="fr-FR" sz="1050" b="1" dirty="0"/>
              <a:t>Postes = </a:t>
            </a:r>
            <a:r>
              <a:rPr lang="fr-FR" sz="1050" b="1" dirty="0" smtClean="0"/>
              <a:t>{} des postes</a:t>
            </a:r>
            <a:endParaRPr lang="en-US" sz="1050" b="1" dirty="0" smtClean="0"/>
          </a:p>
        </p:txBody>
      </p:sp>
      <p:sp>
        <p:nvSpPr>
          <p:cNvPr id="18" name="ZoneTexte 17"/>
          <p:cNvSpPr txBox="1"/>
          <p:nvPr/>
        </p:nvSpPr>
        <p:spPr>
          <a:xfrm>
            <a:off x="7428016" y="5950095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6" y="3730118"/>
            <a:ext cx="252599" cy="252599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5" y="5314606"/>
            <a:ext cx="252599" cy="252599"/>
          </a:xfrm>
          <a:prstGeom prst="rect">
            <a:avLst/>
          </a:prstGeom>
        </p:spPr>
      </p:pic>
      <p:cxnSp>
        <p:nvCxnSpPr>
          <p:cNvPr id="21" name="Connecteur droit 20"/>
          <p:cNvCxnSpPr/>
          <p:nvPr/>
        </p:nvCxnSpPr>
        <p:spPr>
          <a:xfrm>
            <a:off x="306806" y="3535452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15666" y="5176963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endCxn id="8" idx="1"/>
          </p:cNvCxnSpPr>
          <p:nvPr/>
        </p:nvCxnSpPr>
        <p:spPr>
          <a:xfrm>
            <a:off x="6652751" y="2418181"/>
            <a:ext cx="775265" cy="6756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535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/>
              <a:t>B</a:t>
            </a:r>
            <a:r>
              <a:rPr lang="fr-FR" sz="2400" b="1" dirty="0" smtClean="0"/>
              <a:t>esoin</a:t>
            </a:r>
            <a:endParaRPr lang="fr-FR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4952011" y="914400"/>
            <a:ext cx="1704109" cy="380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Entreprise X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511630" y="1830784"/>
            <a:ext cx="1704109" cy="3800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Compensation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7534895" y="1830784"/>
            <a:ext cx="1704109" cy="3800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Compensation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7534896" y="2398816"/>
            <a:ext cx="4248000" cy="577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(inclus)</a:t>
            </a:r>
          </a:p>
          <a:p>
            <a:pPr marL="0" lvl="2"/>
            <a:r>
              <a:rPr lang="fr-FR" sz="1050" b="1" dirty="0" smtClean="0"/>
              <a:t>Type </a:t>
            </a:r>
            <a:r>
              <a:rPr lang="fr-FR" sz="1050" b="1" dirty="0"/>
              <a:t>d'extraction </a:t>
            </a:r>
            <a:r>
              <a:rPr lang="fr-FR" sz="1050" dirty="0"/>
              <a:t>= Domaine d'activité de benchmark</a:t>
            </a:r>
            <a:endParaRPr lang="en-US" sz="1050" dirty="0"/>
          </a:p>
          <a:p>
            <a:pPr marL="0" lvl="2"/>
            <a:r>
              <a:rPr lang="fr-FR" sz="1050" b="1" dirty="0"/>
              <a:t>Domaine 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27" name="ZoneTexte 26"/>
          <p:cNvSpPr txBox="1"/>
          <p:nvPr/>
        </p:nvSpPr>
        <p:spPr>
          <a:xfrm>
            <a:off x="7534895" y="3084405"/>
            <a:ext cx="4248000" cy="577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Domaine d'activité de benchmark </a:t>
            </a:r>
            <a:r>
              <a:rPr lang="fr-FR" sz="1050" dirty="0" smtClean="0"/>
              <a:t>= son Domaine d'activité de benchmark</a:t>
            </a:r>
          </a:p>
          <a:p>
            <a:pPr marL="0" lvl="2"/>
            <a:r>
              <a:rPr lang="fr-FR" sz="1050" b="1" dirty="0" smtClean="0"/>
              <a:t>Postes = {} des postes</a:t>
            </a:r>
            <a:endParaRPr lang="en-US" sz="1050" b="1" dirty="0" smtClean="0"/>
          </a:p>
        </p:txBody>
      </p:sp>
      <p:sp>
        <p:nvSpPr>
          <p:cNvPr id="28" name="ZoneTexte 27"/>
          <p:cNvSpPr txBox="1"/>
          <p:nvPr/>
        </p:nvSpPr>
        <p:spPr>
          <a:xfrm>
            <a:off x="451263" y="2443335"/>
            <a:ext cx="1638795" cy="577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Matricule </a:t>
            </a:r>
          </a:p>
          <a:p>
            <a:pPr lvl="2"/>
            <a:r>
              <a:rPr lang="fr-FR" dirty="0" smtClean="0"/>
              <a:t>Par Domaine </a:t>
            </a:r>
            <a:r>
              <a:rPr lang="fr-FR" dirty="0"/>
              <a:t>d'activité de benchmark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534895" y="4014173"/>
            <a:ext cx="4248000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(inclus)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451262" y="4009188"/>
            <a:ext cx="1638795" cy="2539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Matricule par Participant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7534895" y="4669646"/>
            <a:ext cx="4248000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(pas inclus)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cxnSp>
        <p:nvCxnSpPr>
          <p:cNvPr id="34" name="Connecteur droit 33"/>
          <p:cNvCxnSpPr/>
          <p:nvPr/>
        </p:nvCxnSpPr>
        <p:spPr>
          <a:xfrm>
            <a:off x="451262" y="3814522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34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 smtClean="0"/>
              <a:t>Cible</a:t>
            </a:r>
            <a:endParaRPr lang="fr-FR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4845132" y="944088"/>
            <a:ext cx="1704109" cy="380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Entreprise X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404751" y="2129640"/>
            <a:ext cx="4248000" cy="4154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1 (pas inclus dans le panel sans Comparaison)</a:t>
            </a:r>
          </a:p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7" name="ZoneTexte 6"/>
          <p:cNvSpPr txBox="1"/>
          <p:nvPr/>
        </p:nvSpPr>
        <p:spPr>
          <a:xfrm>
            <a:off x="7428017" y="2119746"/>
            <a:ext cx="4248000" cy="4154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6 (inclus dans le panel avec </a:t>
            </a:r>
            <a:r>
              <a:rPr lang="fr-FR" sz="1050" b="1" dirty="0"/>
              <a:t>Comparaison </a:t>
            </a:r>
            <a:r>
              <a:rPr lang="fr-FR" sz="1050" b="1" dirty="0" smtClean="0"/>
              <a:t>)</a:t>
            </a:r>
          </a:p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sp>
        <p:nvSpPr>
          <p:cNvPr id="9" name="ZoneTexte 8"/>
          <p:cNvSpPr txBox="1"/>
          <p:nvPr/>
        </p:nvSpPr>
        <p:spPr>
          <a:xfrm>
            <a:off x="367144" y="2164265"/>
            <a:ext cx="1616034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MARKET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0399" y="3084500"/>
            <a:ext cx="1569523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Personnalisé </a:t>
            </a:r>
          </a:p>
          <a:p>
            <a:pPr lvl="2"/>
            <a:r>
              <a:rPr lang="fr-FR" dirty="0" smtClean="0"/>
              <a:t>Par Domaine </a:t>
            </a:r>
            <a:r>
              <a:rPr lang="fr-FR" dirty="0"/>
              <a:t>d'activité de benchmark 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152" y="2103485"/>
            <a:ext cx="252599" cy="25259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7" y="2103485"/>
            <a:ext cx="252599" cy="252599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7428016" y="3084500"/>
            <a:ext cx="4248000" cy="5770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7 (inclus </a:t>
            </a:r>
            <a:r>
              <a:rPr lang="fr-FR" sz="1050" b="1" dirty="0"/>
              <a:t>dans le panel </a:t>
            </a:r>
            <a:r>
              <a:rPr lang="fr-FR" sz="1050" b="1" dirty="0" smtClean="0"/>
              <a:t>avec </a:t>
            </a:r>
            <a:r>
              <a:rPr lang="fr-FR" sz="1050" b="1" dirty="0"/>
              <a:t>Comparaison )</a:t>
            </a:r>
            <a:endParaRPr lang="fr-FR" sz="1050" b="1" dirty="0" smtClean="0"/>
          </a:p>
          <a:p>
            <a:pPr marL="0" lvl="2"/>
            <a:r>
              <a:rPr lang="fr-FR" sz="1050" b="1" dirty="0" smtClean="0"/>
              <a:t>Domaine d'activité de benchmark </a:t>
            </a:r>
            <a:r>
              <a:rPr lang="fr-FR" sz="1050" dirty="0" smtClean="0"/>
              <a:t>= son Domaine d'activité de benchmark</a:t>
            </a:r>
          </a:p>
          <a:p>
            <a:pPr marL="0" lvl="2"/>
            <a:r>
              <a:rPr lang="fr-FR" sz="1050" b="1" dirty="0" smtClean="0"/>
              <a:t>Postes = </a:t>
            </a:r>
            <a:r>
              <a:rPr lang="fr-FR" sz="1050" b="1" dirty="0"/>
              <a:t>{des postes sélectionnés</a:t>
            </a:r>
            <a:r>
              <a:rPr lang="fr-FR" sz="1050" b="1" dirty="0" smtClean="0"/>
              <a:t>}</a:t>
            </a:r>
            <a:endParaRPr lang="fr-FR" sz="105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413656" y="3986251"/>
            <a:ext cx="1569522" cy="4154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/>
              <a:t>Personnalisé par Participant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428016" y="3986251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8 (inclus </a:t>
            </a:r>
            <a:r>
              <a:rPr lang="fr-FR" sz="1050" b="1" dirty="0"/>
              <a:t>dans le panel avec Comparaison 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2404751" y="3058299"/>
            <a:ext cx="4248000" cy="5770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2 (pas </a:t>
            </a:r>
            <a:r>
              <a:rPr lang="fr-FR" sz="1050" b="1" dirty="0"/>
              <a:t>inclus dans le </a:t>
            </a:r>
            <a:r>
              <a:rPr lang="fr-FR" sz="1050" b="1" dirty="0" smtClean="0"/>
              <a:t>panel </a:t>
            </a:r>
            <a:r>
              <a:rPr lang="fr-FR" sz="1050" b="1" dirty="0"/>
              <a:t>sans Comparaison)</a:t>
            </a:r>
          </a:p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</a:p>
          <a:p>
            <a:pPr marL="0" lvl="2"/>
            <a:r>
              <a:rPr lang="fr-FR" sz="1050" b="1" dirty="0"/>
              <a:t>Postes = {des postes sélectionnés</a:t>
            </a:r>
            <a:r>
              <a:rPr lang="fr-FR" sz="1050" b="1" dirty="0" smtClean="0"/>
              <a:t>}</a:t>
            </a:r>
            <a:endParaRPr lang="fr-FR" sz="105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2404751" y="4006142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3 (pas </a:t>
            </a:r>
            <a:r>
              <a:rPr lang="fr-FR" sz="1050" b="1" dirty="0"/>
              <a:t>inclus dans le </a:t>
            </a:r>
            <a:r>
              <a:rPr lang="fr-FR" sz="1050" b="1" dirty="0" smtClean="0"/>
              <a:t>panel </a:t>
            </a:r>
            <a:r>
              <a:rPr lang="fr-FR" sz="1050" b="1" dirty="0"/>
              <a:t>sans Comparaison)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</a:t>
            </a:r>
            <a:r>
              <a:rPr lang="fr-FR" sz="1050" b="1" dirty="0"/>
              <a:t>{des postes sélectionnés}</a:t>
            </a: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6" y="3079515"/>
            <a:ext cx="252599" cy="252599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415" y="3986251"/>
            <a:ext cx="252599" cy="252599"/>
          </a:xfrm>
          <a:prstGeom prst="rect">
            <a:avLst/>
          </a:prstGeom>
        </p:spPr>
      </p:pic>
      <p:cxnSp>
        <p:nvCxnSpPr>
          <p:cNvPr id="21" name="Connecteur droit 20"/>
          <p:cNvCxnSpPr/>
          <p:nvPr/>
        </p:nvCxnSpPr>
        <p:spPr>
          <a:xfrm>
            <a:off x="306806" y="2884849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06806" y="3837975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7506806" y="4875095"/>
            <a:ext cx="4248000" cy="5770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9 (inclus </a:t>
            </a:r>
            <a:r>
              <a:rPr lang="fr-FR" sz="1050" b="1" dirty="0"/>
              <a:t>dans le panel avec Comparaison )</a:t>
            </a:r>
          </a:p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</a:p>
          <a:p>
            <a:pPr marL="0" lvl="2"/>
            <a:r>
              <a:rPr lang="fr-FR" sz="1050" b="1" dirty="0"/>
              <a:t>Postes = {des postes sélectionnés</a:t>
            </a:r>
            <a:r>
              <a:rPr lang="fr-FR" sz="1050" b="1" dirty="0" smtClean="0"/>
              <a:t>}</a:t>
            </a:r>
            <a:endParaRPr lang="fr-FR" sz="105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404751" y="4901686"/>
            <a:ext cx="4248000" cy="5770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4 (pas </a:t>
            </a:r>
            <a:r>
              <a:rPr lang="fr-FR" sz="1050" b="1" dirty="0"/>
              <a:t>inclus dans le </a:t>
            </a:r>
            <a:r>
              <a:rPr lang="fr-FR" sz="1050" b="1" dirty="0" smtClean="0"/>
              <a:t>panel </a:t>
            </a:r>
            <a:r>
              <a:rPr lang="fr-FR" sz="1050" b="1" dirty="0"/>
              <a:t>sans Comparaison)</a:t>
            </a:r>
          </a:p>
          <a:p>
            <a:pPr marL="0" lvl="2"/>
            <a:r>
              <a:rPr lang="fr-FR" sz="1050" b="1" dirty="0" smtClean="0"/>
              <a:t>Domaine d'activité de benchmark </a:t>
            </a:r>
            <a:r>
              <a:rPr lang="fr-FR" sz="1050" dirty="0" smtClean="0"/>
              <a:t>= son Domaine d'activité de benchmark</a:t>
            </a:r>
          </a:p>
          <a:p>
            <a:pPr marL="0" lvl="2"/>
            <a:r>
              <a:rPr lang="fr-FR" sz="1050" b="1" dirty="0" smtClean="0"/>
              <a:t>Postes = </a:t>
            </a:r>
            <a:r>
              <a:rPr lang="fr-FR" sz="1050" b="1" dirty="0"/>
              <a:t>{des postes sélectionnés</a:t>
            </a:r>
            <a:r>
              <a:rPr lang="fr-FR" sz="1050" b="1" dirty="0" smtClean="0"/>
              <a:t>}</a:t>
            </a:r>
            <a:endParaRPr lang="fr-FR" sz="105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413656" y="4871187"/>
            <a:ext cx="1638795" cy="5770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Matricule </a:t>
            </a:r>
          </a:p>
          <a:p>
            <a:pPr lvl="2"/>
            <a:r>
              <a:rPr lang="fr-FR" dirty="0" smtClean="0"/>
              <a:t>Par Domaine </a:t>
            </a:r>
            <a:r>
              <a:rPr lang="fr-FR" dirty="0"/>
              <a:t>d'activité de benchmark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7506805" y="5873083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10 (inclus </a:t>
            </a:r>
            <a:r>
              <a:rPr lang="fr-FR" sz="1050" b="1" dirty="0"/>
              <a:t>dans le panel avec gap Comparaison 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423172" y="5868098"/>
            <a:ext cx="1638795" cy="2539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3pPr marL="0" lvl="2">
              <a:defRPr sz="1050" b="1"/>
            </a:lvl3pPr>
          </a:lstStyle>
          <a:p>
            <a:pPr lvl="2"/>
            <a:r>
              <a:rPr lang="fr-FR" dirty="0" smtClean="0"/>
              <a:t>Matricule par Participant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380030" y="5832156"/>
            <a:ext cx="4248000" cy="577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5 (pas </a:t>
            </a:r>
            <a:r>
              <a:rPr lang="fr-FR" sz="1050" b="1" dirty="0"/>
              <a:t>inclus dans le </a:t>
            </a:r>
            <a:r>
              <a:rPr lang="fr-FR" sz="1050" b="1" dirty="0" smtClean="0"/>
              <a:t>panel </a:t>
            </a:r>
            <a:r>
              <a:rPr lang="fr-FR" sz="1050" b="1" dirty="0"/>
              <a:t>sans Comparaison)</a:t>
            </a:r>
          </a:p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cxnSp>
        <p:nvCxnSpPr>
          <p:cNvPr id="31" name="Connecteur droit 30"/>
          <p:cNvCxnSpPr/>
          <p:nvPr/>
        </p:nvCxnSpPr>
        <p:spPr>
          <a:xfrm>
            <a:off x="423172" y="5673432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306804" y="4723545"/>
            <a:ext cx="1144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37707" y="1270649"/>
            <a:ext cx="2106667" cy="577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</a:t>
            </a:r>
            <a:r>
              <a:rPr lang="fr-FR" sz="1050" b="1" dirty="0" smtClean="0"/>
              <a:t>benchmark</a:t>
            </a:r>
          </a:p>
          <a:p>
            <a:pPr marL="0" lvl="2"/>
            <a:r>
              <a:rPr lang="fr-FR" sz="1050" b="1" dirty="0"/>
              <a:t>Participants</a:t>
            </a:r>
            <a:r>
              <a:rPr lang="fr-FR" sz="1050" b="1" dirty="0" smtClean="0"/>
              <a:t> </a:t>
            </a:r>
          </a:p>
          <a:p>
            <a:pPr marL="0" lvl="2"/>
            <a:r>
              <a:rPr lang="fr-FR" sz="1050" b="1" dirty="0" smtClean="0"/>
              <a:t>Postes</a:t>
            </a:r>
          </a:p>
        </p:txBody>
      </p:sp>
    </p:spTree>
    <p:extLst>
      <p:ext uri="{BB962C8B-B14F-4D97-AF65-F5344CB8AC3E}">
        <p14:creationId xmlns:p14="http://schemas.microsoft.com/office/powerpoint/2010/main" val="3344683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 smtClean="0"/>
              <a:t>Cible</a:t>
            </a:r>
            <a:endParaRPr lang="fr-FR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762849" y="951282"/>
            <a:ext cx="1704109" cy="380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/>
              <a:t>Entreprise X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993834" y="2851599"/>
            <a:ext cx="78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993834" y="3804725"/>
            <a:ext cx="78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993832" y="4690295"/>
            <a:ext cx="78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en angle 25"/>
          <p:cNvCxnSpPr>
            <a:stCxn id="4" idx="2"/>
            <a:endCxn id="34" idx="1"/>
          </p:cNvCxnSpPr>
          <p:nvPr/>
        </p:nvCxnSpPr>
        <p:spPr>
          <a:xfrm rot="16200000" flipH="1">
            <a:off x="2338112" y="608084"/>
            <a:ext cx="935995" cy="23824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" idx="2"/>
            <a:endCxn id="38" idx="1"/>
          </p:cNvCxnSpPr>
          <p:nvPr/>
        </p:nvCxnSpPr>
        <p:spPr>
          <a:xfrm rot="16200000" flipH="1">
            <a:off x="1783042" y="1163153"/>
            <a:ext cx="2028500" cy="236477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53012" y="1341953"/>
            <a:ext cx="10806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smtClean="0"/>
              <a:t>Id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smtClean="0"/>
              <a:t>Inclus</a:t>
            </a:r>
            <a:endParaRPr lang="fr-FR" sz="1050" b="1" dirty="0"/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err="1" smtClean="0"/>
              <a:t>Comapre</a:t>
            </a:r>
            <a:endParaRPr lang="fr-FR" sz="1050" b="1" dirty="0" smtClean="0"/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err="1" smtClean="0"/>
              <a:t>roud</a:t>
            </a:r>
            <a:endParaRPr lang="fr-FR" sz="1050" b="1" dirty="0"/>
          </a:p>
        </p:txBody>
      </p:sp>
      <p:sp>
        <p:nvSpPr>
          <p:cNvPr id="55" name="Rectangle 54"/>
          <p:cNvSpPr/>
          <p:nvPr/>
        </p:nvSpPr>
        <p:spPr>
          <a:xfrm>
            <a:off x="2010502" y="3336426"/>
            <a:ext cx="192613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/>
              <a:t>Domaine </a:t>
            </a:r>
            <a:r>
              <a:rPr lang="fr-FR" sz="1050" b="1" dirty="0" smtClean="0"/>
              <a:t>d'activité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smtClean="0"/>
              <a:t>Postes</a:t>
            </a:r>
            <a:endParaRPr lang="fr-FR" sz="1050" b="1" dirty="0"/>
          </a:p>
        </p:txBody>
      </p:sp>
      <p:sp>
        <p:nvSpPr>
          <p:cNvPr id="57" name="Rectangle 56"/>
          <p:cNvSpPr/>
          <p:nvPr/>
        </p:nvSpPr>
        <p:spPr>
          <a:xfrm>
            <a:off x="2100013" y="4239823"/>
            <a:ext cx="141219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smtClean="0"/>
              <a:t>Participants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 smtClean="0"/>
              <a:t>Postes</a:t>
            </a:r>
            <a:endParaRPr lang="fr-FR" sz="1050" b="1" dirty="0"/>
          </a:p>
        </p:txBody>
      </p:sp>
      <p:sp>
        <p:nvSpPr>
          <p:cNvPr id="59" name="Rectangle 58"/>
          <p:cNvSpPr/>
          <p:nvPr/>
        </p:nvSpPr>
        <p:spPr>
          <a:xfrm>
            <a:off x="2093017" y="2279708"/>
            <a:ext cx="156095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050" b="1" dirty="0"/>
              <a:t>Domaine </a:t>
            </a:r>
            <a:r>
              <a:rPr lang="fr-FR" sz="1050" b="1" dirty="0" smtClean="0"/>
              <a:t>d'activité</a:t>
            </a:r>
          </a:p>
        </p:txBody>
      </p:sp>
      <p:cxnSp>
        <p:nvCxnSpPr>
          <p:cNvPr id="63" name="Connecteur en angle 62"/>
          <p:cNvCxnSpPr>
            <a:stCxn id="4" idx="2"/>
            <a:endCxn id="39" idx="1"/>
          </p:cNvCxnSpPr>
          <p:nvPr/>
        </p:nvCxnSpPr>
        <p:spPr>
          <a:xfrm rot="16200000" flipH="1">
            <a:off x="1426587" y="1519609"/>
            <a:ext cx="2893813" cy="251717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997314" y="2140329"/>
            <a:ext cx="4248000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Domaine </a:t>
            </a:r>
            <a:r>
              <a:rPr lang="fr-FR" sz="1050" b="1" dirty="0"/>
              <a:t>d'activité de benchmark </a:t>
            </a:r>
            <a:r>
              <a:rPr lang="fr-FR" sz="1050" dirty="0"/>
              <a:t>= </a:t>
            </a:r>
            <a:r>
              <a:rPr lang="fr-FR" sz="1050" dirty="0" smtClean="0"/>
              <a:t>son Domaine </a:t>
            </a:r>
            <a:r>
              <a:rPr lang="fr-FR" sz="1050" dirty="0"/>
              <a:t>d'activité de </a:t>
            </a:r>
            <a:r>
              <a:rPr lang="fr-FR" sz="1050" dirty="0" smtClean="0"/>
              <a:t>benchmark</a:t>
            </a:r>
            <a:endParaRPr lang="en-US" sz="1050" dirty="0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2715" y="2114174"/>
            <a:ext cx="252599" cy="252599"/>
          </a:xfrm>
          <a:prstGeom prst="rect">
            <a:avLst/>
          </a:prstGeom>
        </p:spPr>
      </p:pic>
      <p:sp>
        <p:nvSpPr>
          <p:cNvPr id="38" name="ZoneTexte 37"/>
          <p:cNvSpPr txBox="1"/>
          <p:nvPr/>
        </p:nvSpPr>
        <p:spPr>
          <a:xfrm>
            <a:off x="3979681" y="3152043"/>
            <a:ext cx="4248000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Domaine d'activité de benchmark </a:t>
            </a:r>
            <a:r>
              <a:rPr lang="fr-FR" sz="1050" dirty="0" smtClean="0"/>
              <a:t>= son Domaine d'activité de benchmark</a:t>
            </a:r>
          </a:p>
          <a:p>
            <a:pPr marL="0" lvl="2"/>
            <a:r>
              <a:rPr lang="fr-FR" sz="1050" b="1" dirty="0" smtClean="0"/>
              <a:t>Postes = </a:t>
            </a:r>
            <a:r>
              <a:rPr lang="fr-FR" sz="1050" b="1" dirty="0"/>
              <a:t>{des postes sélectionnés</a:t>
            </a:r>
            <a:r>
              <a:rPr lang="fr-FR" sz="1050" b="1" dirty="0" smtClean="0"/>
              <a:t>}</a:t>
            </a:r>
            <a:endParaRPr lang="fr-FR" sz="1050" b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4132082" y="4017356"/>
            <a:ext cx="4248000" cy="4154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lvl="2"/>
            <a:r>
              <a:rPr lang="fr-FR" sz="1050" b="1" dirty="0" smtClean="0"/>
              <a:t>Participants </a:t>
            </a:r>
            <a:r>
              <a:rPr lang="fr-FR" sz="1050" dirty="0" smtClean="0"/>
              <a:t>= {des entreprises</a:t>
            </a:r>
            <a:r>
              <a:rPr lang="fr-FR" sz="1050" b="1" dirty="0" smtClean="0"/>
              <a:t> sélectionnés</a:t>
            </a:r>
            <a:r>
              <a:rPr lang="fr-FR" sz="1050" dirty="0" smtClean="0"/>
              <a:t>}</a:t>
            </a:r>
          </a:p>
          <a:p>
            <a:pPr marL="0" lvl="2"/>
            <a:r>
              <a:rPr lang="fr-FR" sz="1050" b="1" dirty="0" smtClean="0"/>
              <a:t>Postes = {des postes sélectionnés}</a:t>
            </a:r>
            <a:endParaRPr lang="fr-FR" sz="1050" b="1" dirty="0"/>
          </a:p>
        </p:txBody>
      </p:sp>
      <p:sp>
        <p:nvSpPr>
          <p:cNvPr id="11" name="Rectangle 10"/>
          <p:cNvSpPr/>
          <p:nvPr/>
        </p:nvSpPr>
        <p:spPr>
          <a:xfrm>
            <a:off x="9641166" y="2240473"/>
            <a:ext cx="2189968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/>
              <a:t>"</a:t>
            </a:r>
            <a:r>
              <a:rPr lang="fr-FR" sz="1100" dirty="0"/>
              <a:t>condition</a:t>
            </a:r>
            <a:r>
              <a:rPr lang="fr-FR" sz="1100" dirty="0" smtClean="0"/>
              <a:t>":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pays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ville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matricule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err="1"/>
              <a:t>departement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fonction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err="1"/>
              <a:t>niveau_interne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genre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err="1"/>
              <a:t>code_fonction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err="1"/>
              <a:t>code_sous_fonction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err="1"/>
              <a:t>chemin_collaborative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/>
              <a:t>grade</a:t>
            </a: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126" y="3329659"/>
            <a:ext cx="252599" cy="252599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9690" y="4313106"/>
            <a:ext cx="252599" cy="25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32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 smtClean="0"/>
              <a:t>Cible : API</a:t>
            </a:r>
            <a:endParaRPr lang="fr-FR" sz="2400" b="1" dirty="0"/>
          </a:p>
        </p:txBody>
      </p:sp>
      <p:sp>
        <p:nvSpPr>
          <p:cNvPr id="33" name="Rectangle 32"/>
          <p:cNvSpPr/>
          <p:nvPr/>
        </p:nvSpPr>
        <p:spPr>
          <a:xfrm>
            <a:off x="838200" y="1090517"/>
            <a:ext cx="5038060" cy="3808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57188">
              <a:tabLst>
                <a:tab pos="357188" algn="l"/>
              </a:tabLst>
            </a:pPr>
            <a:r>
              <a:rPr lang="fr-FR" sz="1050" dirty="0" smtClean="0"/>
              <a:t>{</a:t>
            </a:r>
          </a:p>
          <a:p>
            <a:pPr defTabSz="357188">
              <a:tabLst>
                <a:tab pos="357188" algn="l"/>
              </a:tabLst>
            </a:pPr>
            <a:r>
              <a:rPr lang="fr-FR" sz="1050" dirty="0"/>
              <a:t>	"</a:t>
            </a:r>
            <a:r>
              <a:rPr lang="fr-FR" sz="1050" dirty="0" err="1" smtClean="0"/>
              <a:t>request</a:t>
            </a:r>
            <a:r>
              <a:rPr lang="fr-FR" sz="1050" dirty="0" smtClean="0"/>
              <a:t>":{</a:t>
            </a:r>
          </a:p>
          <a:p>
            <a:pPr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"</a:t>
            </a:r>
            <a:r>
              <a:rPr lang="fr-FR" sz="1050" dirty="0" err="1" smtClean="0"/>
              <a:t>comapny</a:t>
            </a:r>
            <a:r>
              <a:rPr lang="fr-FR" sz="1050" dirty="0"/>
              <a:t> </a:t>
            </a:r>
            <a:r>
              <a:rPr lang="fr-FR" sz="1050" dirty="0" smtClean="0"/>
              <a:t>: {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</a:t>
            </a:r>
            <a:r>
              <a:rPr lang="fr-FR" sz="1050" dirty="0"/>
              <a:t>"</a:t>
            </a:r>
            <a:r>
              <a:rPr lang="fr-FR" sz="1050" dirty="0" smtClean="0"/>
              <a:t>id</a:t>
            </a:r>
            <a:r>
              <a:rPr lang="fr-FR" sz="1050" dirty="0"/>
              <a:t>": 123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"</a:t>
            </a:r>
            <a:r>
              <a:rPr lang="fr-FR" sz="1050" dirty="0" err="1" smtClean="0"/>
              <a:t>include</a:t>
            </a:r>
            <a:r>
              <a:rPr lang="fr-FR" sz="1050" dirty="0" smtClean="0"/>
              <a:t>":</a:t>
            </a:r>
            <a:r>
              <a:rPr lang="fr-FR" sz="1050" dirty="0"/>
              <a:t> "</a:t>
            </a:r>
            <a:r>
              <a:rPr lang="fr-FR" sz="1050" dirty="0" err="1" smtClean="0"/>
              <a:t>true</a:t>
            </a:r>
            <a:r>
              <a:rPr lang="fr-FR" sz="1050" dirty="0"/>
              <a:t>"</a:t>
            </a:r>
            <a:r>
              <a:rPr lang="fr-FR" sz="1050" dirty="0" smtClean="0"/>
              <a:t>,</a:t>
            </a:r>
            <a:endParaRPr lang="fr-FR" sz="1050" dirty="0"/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"compare" ":</a:t>
            </a:r>
            <a:r>
              <a:rPr lang="fr-FR" sz="1050" dirty="0"/>
              <a:t> "</a:t>
            </a:r>
            <a:r>
              <a:rPr lang="fr-FR" sz="1050" dirty="0" smtClean="0"/>
              <a:t>false",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</a:t>
            </a:r>
            <a:r>
              <a:rPr lang="fr-FR" sz="1050" dirty="0"/>
              <a:t>"round" : 3</a:t>
            </a:r>
            <a:r>
              <a:rPr lang="fr-FR" sz="1050" dirty="0" smtClean="0"/>
              <a:t>, 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 smtClean="0"/>
              <a:t>	}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"</a:t>
            </a:r>
            <a:r>
              <a:rPr lang="fr-FR" sz="1050" dirty="0" err="1"/>
              <a:t>filters</a:t>
            </a:r>
            <a:r>
              <a:rPr lang="fr-FR" sz="1050" dirty="0"/>
              <a:t>": </a:t>
            </a:r>
            <a:r>
              <a:rPr lang="fr-FR" sz="1050" dirty="0" smtClean="0"/>
              <a:t>{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	"</a:t>
            </a:r>
            <a:r>
              <a:rPr lang="fr-FR" sz="1050" dirty="0" err="1" smtClean="0">
                <a:solidFill>
                  <a:schemeClr val="accent1">
                    <a:lumMod val="75000"/>
                  </a:schemeClr>
                </a:solidFill>
              </a:rPr>
              <a:t>business_sector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":[],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	"</a:t>
            </a:r>
            <a:r>
              <a:rPr lang="fr-FR" sz="1050" dirty="0">
                <a:solidFill>
                  <a:schemeClr val="accent1">
                    <a:lumMod val="75000"/>
                  </a:schemeClr>
                </a:solidFill>
              </a:rPr>
              <a:t>jobs": 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[],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	"</a:t>
            </a:r>
            <a:r>
              <a:rPr lang="fr-FR" sz="1050" dirty="0">
                <a:solidFill>
                  <a:schemeClr val="accent1">
                    <a:lumMod val="75000"/>
                  </a:schemeClr>
                </a:solidFill>
              </a:rPr>
              <a:t>compagnies": </a:t>
            </a:r>
            <a:r>
              <a:rPr lang="fr-FR" sz="1050" dirty="0" smtClean="0">
                <a:solidFill>
                  <a:schemeClr val="accent1">
                    <a:lumMod val="75000"/>
                  </a:schemeClr>
                </a:solidFill>
              </a:rPr>
              <a:t>[]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 smtClean="0"/>
              <a:t>},</a:t>
            </a:r>
          </a:p>
          <a:p>
            <a:pPr defTabSz="357188">
              <a:tabLst>
                <a:tab pos="357188" algn="l"/>
              </a:tabLst>
            </a:pPr>
            <a:r>
              <a:rPr lang="fr-FR" sz="1050" dirty="0" smtClean="0"/>
              <a:t>	</a:t>
            </a:r>
            <a:r>
              <a:rPr lang="fr-FR" sz="1050" dirty="0"/>
              <a:t>"</a:t>
            </a:r>
            <a:r>
              <a:rPr lang="fr-FR" sz="1050" dirty="0" err="1" smtClean="0"/>
              <a:t>response</a:t>
            </a:r>
            <a:r>
              <a:rPr lang="fr-FR" sz="1050" dirty="0" smtClean="0"/>
              <a:t>":{</a:t>
            </a:r>
          </a:p>
          <a:p>
            <a:pPr defTabSz="357188">
              <a:tabLst>
                <a:tab pos="357188" algn="l"/>
              </a:tabLst>
            </a:pPr>
            <a:r>
              <a:rPr lang="fr-FR" sz="1050" dirty="0" smtClean="0"/>
              <a:t>		"</a:t>
            </a:r>
            <a:r>
              <a:rPr lang="fr-FR" sz="1050" dirty="0"/>
              <a:t>graph": </a:t>
            </a:r>
            <a:r>
              <a:rPr lang="fr-FR" sz="1050" dirty="0" smtClean="0"/>
              <a:t>[],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"</a:t>
            </a:r>
            <a:r>
              <a:rPr lang="fr-FR" sz="1050" dirty="0" err="1"/>
              <a:t>criteria</a:t>
            </a:r>
            <a:r>
              <a:rPr lang="fr-FR" sz="1050" dirty="0"/>
              <a:t>": </a:t>
            </a:r>
            <a:r>
              <a:rPr lang="fr-FR" sz="1050" dirty="0" smtClean="0"/>
              <a:t>[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{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	"</a:t>
            </a:r>
            <a:r>
              <a:rPr lang="fr-FR" sz="1050" dirty="0">
                <a:solidFill>
                  <a:srgbClr val="C00000"/>
                </a:solidFill>
              </a:rPr>
              <a:t>condition</a:t>
            </a:r>
            <a:r>
              <a:rPr lang="fr-FR" sz="1050" dirty="0"/>
              <a:t>": </a:t>
            </a:r>
            <a:r>
              <a:rPr lang="fr-FR" sz="1050" dirty="0" smtClean="0"/>
              <a:t>[ ],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	 </a:t>
            </a:r>
            <a:r>
              <a:rPr lang="fr-FR" sz="1050" dirty="0"/>
              <a:t>"graph": </a:t>
            </a:r>
            <a:r>
              <a:rPr lang="fr-FR" sz="1050" dirty="0" smtClean="0"/>
              <a:t>[]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	} </a:t>
            </a:r>
          </a:p>
          <a:p>
            <a:pPr lvl="1"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]</a:t>
            </a:r>
          </a:p>
          <a:p>
            <a:pPr defTabSz="357188">
              <a:tabLst>
                <a:tab pos="357188" algn="l"/>
              </a:tabLst>
            </a:pPr>
            <a:r>
              <a:rPr lang="fr-FR" sz="1050" dirty="0"/>
              <a:t>	</a:t>
            </a:r>
            <a:r>
              <a:rPr lang="fr-FR" sz="1050" dirty="0" smtClean="0"/>
              <a:t>}</a:t>
            </a:r>
            <a:endParaRPr lang="fr-FR" sz="1050" dirty="0"/>
          </a:p>
          <a:p>
            <a:pPr defTabSz="357188">
              <a:tabLst>
                <a:tab pos="357188" algn="l"/>
              </a:tabLst>
            </a:pPr>
            <a:r>
              <a:rPr lang="fr-FR" sz="105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2906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45432"/>
            <a:ext cx="10515600" cy="56708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2400" b="1" dirty="0"/>
              <a:t>Cible : </a:t>
            </a:r>
            <a:r>
              <a:rPr lang="fr-FR" sz="2400" b="1" dirty="0" smtClean="0"/>
              <a:t>ALGO</a:t>
            </a:r>
            <a:endParaRPr lang="fr-FR" sz="2400" b="1" dirty="0"/>
          </a:p>
        </p:txBody>
      </p:sp>
      <p:sp>
        <p:nvSpPr>
          <p:cNvPr id="30" name="Espace réservé du contenu 2"/>
          <p:cNvSpPr>
            <a:spLocks noGrp="1"/>
          </p:cNvSpPr>
          <p:nvPr>
            <p:ph idx="1"/>
          </p:nvPr>
        </p:nvSpPr>
        <p:spPr>
          <a:xfrm>
            <a:off x="885701" y="1285298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err="1" smtClean="0"/>
              <a:t>Get_resukt</a:t>
            </a:r>
            <a:endParaRPr lang="fr-FR" sz="12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800" b="1" dirty="0" smtClean="0"/>
              <a:t>Extraction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800" b="1" dirty="0" smtClean="0"/>
              <a:t>TRANSFORMATION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800" b="1" dirty="0"/>
              <a:t>LOADING</a:t>
            </a:r>
            <a:endParaRPr lang="fr-FR" sz="8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12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Extraction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900" b="1" dirty="0" err="1" smtClean="0"/>
              <a:t>Get</a:t>
            </a:r>
            <a:r>
              <a:rPr lang="fr-FR" sz="900" b="1" dirty="0" smtClean="0"/>
              <a:t> data</a:t>
            </a:r>
            <a:endParaRPr lang="fr-FR" sz="9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fr-FR" sz="12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TRANSFORMATION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Calcul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12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Exclus </a:t>
            </a:r>
            <a:endParaRPr lang="fr-FR" sz="1200" b="1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fr-FR" sz="1200" b="1" dirty="0"/>
              <a:t>Si </a:t>
            </a:r>
            <a:r>
              <a:rPr lang="fr-FR" sz="1200" b="1" dirty="0" smtClean="0"/>
              <a:t>incubent </a:t>
            </a:r>
            <a:r>
              <a:rPr lang="fr-FR" sz="1200" b="1" dirty="0"/>
              <a:t>= 1 , on </a:t>
            </a:r>
            <a:r>
              <a:rPr lang="fr-FR" sz="1200" b="1" dirty="0" smtClean="0"/>
              <a:t>n’affiche </a:t>
            </a:r>
            <a:r>
              <a:rPr lang="fr-FR" sz="1200" b="1" dirty="0"/>
              <a:t>pas la ligne </a:t>
            </a:r>
            <a:endParaRPr lang="fr-FR" sz="1200" b="1" dirty="0" smtClean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Si le nombre de incubent </a:t>
            </a:r>
            <a:r>
              <a:rPr lang="fr-FR" sz="3200" b="1" dirty="0" smtClean="0"/>
              <a:t>&gt;</a:t>
            </a:r>
            <a:r>
              <a:rPr lang="fr-FR" sz="1200" b="1" dirty="0" smtClean="0"/>
              <a:t> nombre des </a:t>
            </a:r>
            <a:r>
              <a:rPr lang="fr-FR" sz="1200" b="1" dirty="0" err="1" smtClean="0"/>
              <a:t>employees</a:t>
            </a:r>
            <a:r>
              <a:rPr lang="fr-FR" sz="1200" b="1" dirty="0" smtClean="0"/>
              <a:t> dans l'entreprise,  </a:t>
            </a:r>
            <a:r>
              <a:rPr lang="fr-FR" sz="1200" b="1" dirty="0"/>
              <a:t>on </a:t>
            </a:r>
            <a:r>
              <a:rPr lang="fr-FR" sz="1200" b="1" dirty="0" smtClean="0"/>
              <a:t>affiche </a:t>
            </a:r>
            <a:r>
              <a:rPr lang="fr-FR" sz="1200" b="1" dirty="0"/>
              <a:t>la </a:t>
            </a:r>
            <a:r>
              <a:rPr lang="fr-FR" sz="1200" b="1" dirty="0" smtClean="0"/>
              <a:t>ligne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12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Affichage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fr-FR" sz="900" b="1" dirty="0" smtClean="0"/>
              <a:t>Affichage </a:t>
            </a:r>
            <a:r>
              <a:rPr lang="fr-FR" sz="900" b="1" dirty="0" err="1" smtClean="0"/>
              <a:t>rapoort</a:t>
            </a:r>
            <a:r>
              <a:rPr lang="fr-FR" sz="900" b="1" dirty="0" smtClean="0"/>
              <a:t>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fr-FR" sz="900" b="1" dirty="0" err="1" smtClean="0"/>
              <a:t>Afficgae</a:t>
            </a:r>
            <a:r>
              <a:rPr lang="fr-FR" sz="900" b="1" dirty="0" smtClean="0"/>
              <a:t>  </a:t>
            </a:r>
            <a:r>
              <a:rPr lang="fr-FR" sz="900" b="1" dirty="0" err="1" smtClean="0"/>
              <a:t>wdhts</a:t>
            </a:r>
            <a:r>
              <a:rPr lang="fr-FR" sz="900" b="1" dirty="0" smtClean="0"/>
              <a:t> </a:t>
            </a:r>
            <a:endParaRPr lang="fr-FR" sz="900" b="1" dirty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12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smtClean="0"/>
              <a:t>LOADING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12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err="1" smtClean="0"/>
              <a:t>Funct</a:t>
            </a:r>
            <a:r>
              <a:rPr lang="fr-FR" sz="1200" b="1" dirty="0" smtClean="0"/>
              <a:t> rapport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b="1" dirty="0" err="1" smtClean="0"/>
              <a:t>Funct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widegts</a:t>
            </a:r>
            <a:r>
              <a:rPr lang="fr-FR" sz="1200" b="1" dirty="0" smtClean="0"/>
              <a:t> </a:t>
            </a:r>
          </a:p>
          <a:p>
            <a:pPr marL="457200" lvl="1" indent="0">
              <a:buNone/>
            </a:pPr>
            <a:r>
              <a:rPr lang="fr-FR" sz="3600" dirty="0" smtClean="0"/>
              <a:t>	</a:t>
            </a:r>
          </a:p>
          <a:p>
            <a:endParaRPr lang="fr-FR" sz="4000" dirty="0"/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718826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5334" y="486888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Solution_Subscription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70118" y="486888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Solution_report_type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14902" y="486888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Solution_report_criteria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70118" y="853537"/>
            <a:ext cx="324196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/>
              <a:t>1 </a:t>
            </a:r>
            <a:r>
              <a:rPr lang="fr-FR" sz="1100" dirty="0" err="1"/>
              <a:t>Market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2 Matricule</a:t>
            </a:r>
          </a:p>
          <a:p>
            <a:pPr>
              <a:tabLst>
                <a:tab pos="355600" algn="l"/>
              </a:tabLst>
            </a:pPr>
            <a:r>
              <a:rPr lang="fr-FR" sz="1100" dirty="0"/>
              <a:t>3 Personnalisé</a:t>
            </a:r>
          </a:p>
        </p:txBody>
      </p:sp>
      <p:sp>
        <p:nvSpPr>
          <p:cNvPr id="9" name="Rectangle 8"/>
          <p:cNvSpPr/>
          <p:nvPr/>
        </p:nvSpPr>
        <p:spPr>
          <a:xfrm>
            <a:off x="825334" y="841201"/>
            <a:ext cx="324196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 Advanced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2 Essentiel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 </a:t>
            </a:r>
            <a:r>
              <a:rPr lang="fr-FR" sz="1100" dirty="0" err="1" smtClean="0"/>
              <a:t>Onthemenu</a:t>
            </a:r>
            <a:endParaRPr lang="fr-FR" sz="1100" dirty="0" smtClean="0"/>
          </a:p>
          <a:p>
            <a:pPr>
              <a:tabLst>
                <a:tab pos="355600" algn="l"/>
              </a:tabLst>
            </a:pP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7914902" y="853537"/>
            <a:ext cx="324196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1"collaborative_path</a:t>
            </a:r>
            <a:r>
              <a:rPr lang="fr-FR" sz="1100" dirty="0"/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2"grade</a:t>
            </a:r>
            <a:r>
              <a:rPr lang="fr-FR" sz="1100" dirty="0"/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3"subfunction_code</a:t>
            </a:r>
            <a:r>
              <a:rPr lang="fr-FR" sz="1100" dirty="0"/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4"function_code</a:t>
            </a:r>
            <a:r>
              <a:rPr lang="fr-FR" sz="1100" dirty="0"/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5"matricule</a:t>
            </a:r>
            <a:r>
              <a:rPr lang="fr-FR" sz="1100" dirty="0"/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>
                <a:solidFill>
                  <a:srgbClr val="FF0000"/>
                </a:solidFill>
              </a:rPr>
              <a:t>6"departement</a:t>
            </a:r>
            <a:r>
              <a:rPr lang="fr-FR" sz="1100" dirty="0">
                <a:solidFill>
                  <a:srgbClr val="FF0000"/>
                </a:solidFill>
              </a:rPr>
              <a:t>",</a:t>
            </a:r>
          </a:p>
          <a:p>
            <a:pPr>
              <a:tabLst>
                <a:tab pos="355600" algn="l"/>
              </a:tabLst>
            </a:pPr>
            <a:r>
              <a:rPr lang="fr-FR" sz="1100" dirty="0">
                <a:solidFill>
                  <a:srgbClr val="FF0000"/>
                </a:solidFill>
              </a:rPr>
              <a:t>7</a:t>
            </a:r>
            <a:r>
              <a:rPr lang="fr-FR" sz="1100" dirty="0" smtClean="0">
                <a:solidFill>
                  <a:srgbClr val="FF0000"/>
                </a:solidFill>
              </a:rPr>
              <a:t>"grade</a:t>
            </a:r>
            <a:r>
              <a:rPr lang="fr-FR" sz="1100" dirty="0">
                <a:solidFill>
                  <a:srgbClr val="FF0000"/>
                </a:solidFill>
              </a:rPr>
              <a:t>"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70118" y="2480982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Solution_report_type_config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80753" y="2480982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Solution_report_Subscription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04803" y="2881544"/>
            <a:ext cx="324196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 config_1  1</a:t>
            </a:r>
          </a:p>
          <a:p>
            <a:pPr>
              <a:tabLst>
                <a:tab pos="355600" algn="l"/>
              </a:tabLst>
            </a:pPr>
            <a:r>
              <a:rPr lang="fr-FR" sz="1100" dirty="0"/>
              <a:t>2</a:t>
            </a:r>
            <a:r>
              <a:rPr lang="fr-FR" sz="1100" dirty="0" smtClean="0"/>
              <a:t> config_2  1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 Config_3  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80753" y="2843071"/>
            <a:ext cx="324196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 Advanced – </a:t>
            </a:r>
            <a:r>
              <a:rPr lang="fr-FR" sz="1100" dirty="0" err="1" smtClean="0"/>
              <a:t>Market</a:t>
            </a:r>
            <a:endParaRPr lang="fr-FR" sz="1100" dirty="0" smtClean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2 Advanced</a:t>
            </a:r>
            <a:r>
              <a:rPr lang="fr-FR" sz="1100" dirty="0"/>
              <a:t> – </a:t>
            </a:r>
            <a:r>
              <a:rPr lang="fr-FR" sz="1100" dirty="0" smtClean="0"/>
              <a:t>Matricule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 Advanced</a:t>
            </a:r>
            <a:r>
              <a:rPr lang="fr-FR" sz="1100" dirty="0"/>
              <a:t> – </a:t>
            </a:r>
            <a:r>
              <a:rPr lang="fr-FR" sz="1100" dirty="0" smtClean="0"/>
              <a:t>Personnalisé</a:t>
            </a:r>
          </a:p>
          <a:p>
            <a:pPr>
              <a:tabLst>
                <a:tab pos="355600" algn="l"/>
              </a:tabLst>
            </a:pPr>
            <a:r>
              <a:rPr lang="fr-FR" sz="1100" dirty="0"/>
              <a:t>4</a:t>
            </a:r>
            <a:r>
              <a:rPr lang="fr-FR" sz="1100" dirty="0" smtClean="0"/>
              <a:t> Essentiel – </a:t>
            </a:r>
            <a:r>
              <a:rPr lang="fr-FR" sz="1100" dirty="0" err="1" smtClean="0"/>
              <a:t>Market</a:t>
            </a:r>
            <a:endParaRPr lang="fr-FR" sz="1100" dirty="0" smtClean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5 </a:t>
            </a:r>
            <a:r>
              <a:rPr lang="fr-FR" sz="1100" dirty="0" err="1"/>
              <a:t>Onthemenu</a:t>
            </a:r>
            <a:r>
              <a:rPr lang="fr-FR" sz="1100" dirty="0" smtClean="0"/>
              <a:t> </a:t>
            </a:r>
            <a:r>
              <a:rPr lang="fr-FR" sz="1100" dirty="0"/>
              <a:t>– </a:t>
            </a:r>
            <a:r>
              <a:rPr lang="fr-FR" sz="1100" dirty="0" err="1"/>
              <a:t>Market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6 </a:t>
            </a:r>
            <a:r>
              <a:rPr lang="fr-FR" sz="1100" dirty="0" err="1"/>
              <a:t>Onthemenu</a:t>
            </a:r>
            <a:r>
              <a:rPr lang="fr-FR" sz="1100" dirty="0" smtClean="0"/>
              <a:t> </a:t>
            </a:r>
            <a:r>
              <a:rPr lang="fr-FR" sz="1100" dirty="0"/>
              <a:t>– Matricule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7 </a:t>
            </a:r>
            <a:r>
              <a:rPr lang="fr-FR" sz="1100" dirty="0" err="1"/>
              <a:t>Onthemenu</a:t>
            </a:r>
            <a:r>
              <a:rPr lang="fr-FR" sz="1100" dirty="0" smtClean="0"/>
              <a:t> </a:t>
            </a:r>
            <a:r>
              <a:rPr lang="fr-FR" sz="1100" dirty="0"/>
              <a:t>– </a:t>
            </a:r>
            <a:r>
              <a:rPr lang="fr-FR" sz="1100" dirty="0" smtClean="0"/>
              <a:t>Personnalisé</a:t>
            </a:r>
            <a:endParaRPr lang="fr-FR" sz="1100" dirty="0"/>
          </a:p>
        </p:txBody>
      </p:sp>
      <p:sp>
        <p:nvSpPr>
          <p:cNvPr id="16" name="Rectangle 15"/>
          <p:cNvSpPr/>
          <p:nvPr/>
        </p:nvSpPr>
        <p:spPr>
          <a:xfrm>
            <a:off x="8079178" y="2477052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Solution_report_type_config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079178" y="2881544"/>
            <a:ext cx="324196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 config_1  1</a:t>
            </a:r>
          </a:p>
          <a:p>
            <a:pPr>
              <a:tabLst>
                <a:tab pos="355600" algn="l"/>
              </a:tabLst>
            </a:pPr>
            <a:r>
              <a:rPr lang="fr-FR" sz="1100" dirty="0"/>
              <a:t>2</a:t>
            </a:r>
            <a:r>
              <a:rPr lang="fr-FR" sz="1100" dirty="0" smtClean="0"/>
              <a:t> config_1  </a:t>
            </a:r>
            <a:r>
              <a:rPr lang="fr-FR" sz="1100" dirty="0"/>
              <a:t>2</a:t>
            </a:r>
            <a:endParaRPr lang="fr-FR" sz="1100" dirty="0" smtClean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 Config_1  3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4 </a:t>
            </a:r>
            <a:r>
              <a:rPr lang="fr-FR" sz="1100" dirty="0"/>
              <a:t>config_1  </a:t>
            </a:r>
            <a:r>
              <a:rPr lang="fr-FR" sz="1100" dirty="0" smtClean="0"/>
              <a:t>4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5 config_2  </a:t>
            </a:r>
            <a:r>
              <a:rPr lang="fr-FR" sz="1100" dirty="0"/>
              <a:t>2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6 Config_3 </a:t>
            </a:r>
            <a:r>
              <a:rPr lang="fr-FR" sz="1100" dirty="0"/>
              <a:t>1</a:t>
            </a:r>
          </a:p>
          <a:p>
            <a:pPr>
              <a:tabLst>
                <a:tab pos="355600" algn="l"/>
              </a:tabLst>
            </a:pPr>
            <a:endParaRPr lang="fr-FR" sz="11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4370118" y="4420699"/>
            <a:ext cx="1941617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Solution_report_gap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70118" y="4771021"/>
            <a:ext cx="194161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/>
              <a:t>1 </a:t>
            </a:r>
            <a:r>
              <a:rPr lang="fr-FR" sz="1100" dirty="0" smtClean="0"/>
              <a:t>OUI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2 </a:t>
            </a:r>
            <a:r>
              <a:rPr lang="fr-FR" sz="1100" dirty="0" smtClean="0"/>
              <a:t>NON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3 </a:t>
            </a:r>
            <a:r>
              <a:rPr lang="fr-FR" sz="1100" dirty="0" smtClean="0"/>
              <a:t>OUI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4 </a:t>
            </a:r>
            <a:r>
              <a:rPr lang="fr-FR" sz="1100" dirty="0" smtClean="0"/>
              <a:t>NON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5 </a:t>
            </a:r>
            <a:r>
              <a:rPr lang="fr-FR" sz="1100" dirty="0" smtClean="0"/>
              <a:t>NON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6 </a:t>
            </a:r>
            <a:r>
              <a:rPr lang="fr-FR" sz="1100" dirty="0" smtClean="0"/>
              <a:t>OUI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/>
              <a:t>7 </a:t>
            </a:r>
            <a:r>
              <a:rPr lang="fr-FR" sz="1100" dirty="0" smtClean="0"/>
              <a:t>OUI</a:t>
            </a:r>
            <a:endParaRPr lang="fr-FR" sz="1100" dirty="0"/>
          </a:p>
        </p:txBody>
      </p:sp>
      <p:sp>
        <p:nvSpPr>
          <p:cNvPr id="21" name="Rectangle 20"/>
          <p:cNvSpPr/>
          <p:nvPr/>
        </p:nvSpPr>
        <p:spPr>
          <a:xfrm>
            <a:off x="8079178" y="4340856"/>
            <a:ext cx="3241964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Solution_report_type_charts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79178" y="4745348"/>
            <a:ext cx="324196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1100" dirty="0" smtClean="0"/>
              <a:t>1 config_1  XXX</a:t>
            </a:r>
          </a:p>
          <a:p>
            <a:pPr>
              <a:tabLst>
                <a:tab pos="355600" algn="l"/>
              </a:tabLst>
            </a:pPr>
            <a:r>
              <a:rPr lang="fr-FR" sz="1100" dirty="0"/>
              <a:t>2</a:t>
            </a:r>
            <a:r>
              <a:rPr lang="fr-FR" sz="1100" dirty="0" smtClean="0"/>
              <a:t> config_1  YYY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3 Config_1  ZZZ</a:t>
            </a:r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4 </a:t>
            </a:r>
            <a:r>
              <a:rPr lang="fr-FR" sz="1100" dirty="0"/>
              <a:t>config_1  </a:t>
            </a:r>
            <a:r>
              <a:rPr lang="fr-FR" sz="1100" dirty="0" smtClean="0"/>
              <a:t>EEE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5 config_2  XXXX</a:t>
            </a:r>
            <a:endParaRPr lang="fr-FR" sz="1100" dirty="0"/>
          </a:p>
          <a:p>
            <a:pPr>
              <a:tabLst>
                <a:tab pos="355600" algn="l"/>
              </a:tabLst>
            </a:pPr>
            <a:r>
              <a:rPr lang="fr-FR" sz="1100" dirty="0" smtClean="0"/>
              <a:t>6 Config_3 ZZZZZ</a:t>
            </a:r>
            <a:endParaRPr lang="fr-FR" sz="1100" dirty="0"/>
          </a:p>
          <a:p>
            <a:pPr>
              <a:tabLst>
                <a:tab pos="355600" algn="l"/>
              </a:tabLst>
            </a:pPr>
            <a:endParaRPr lang="fr-FR" sz="1100" dirty="0" smtClean="0"/>
          </a:p>
        </p:txBody>
      </p:sp>
    </p:spTree>
    <p:extLst>
      <p:ext uri="{BB962C8B-B14F-4D97-AF65-F5344CB8AC3E}">
        <p14:creationId xmlns:p14="http://schemas.microsoft.com/office/powerpoint/2010/main" val="4092969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39341" y="239416"/>
            <a:ext cx="1564575" cy="350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</a:rPr>
              <a:t>Solution_Subscription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39341" y="613591"/>
            <a:ext cx="15645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900" dirty="0" smtClean="0"/>
              <a:t>1 	Advanced</a:t>
            </a:r>
          </a:p>
          <a:p>
            <a:pPr>
              <a:tabLst>
                <a:tab pos="355600" algn="l"/>
              </a:tabLst>
            </a:pPr>
            <a:r>
              <a:rPr lang="fr-FR" sz="900" dirty="0" smtClean="0"/>
              <a:t>2 	Essentiel</a:t>
            </a:r>
          </a:p>
          <a:p>
            <a:pPr>
              <a:tabLst>
                <a:tab pos="355600" algn="l"/>
              </a:tabLst>
            </a:pPr>
            <a:r>
              <a:rPr lang="fr-FR" sz="900" dirty="0" smtClean="0"/>
              <a:t>3 	</a:t>
            </a:r>
            <a:r>
              <a:rPr lang="fr-FR" sz="900" dirty="0" err="1" smtClean="0"/>
              <a:t>Onthemenu</a:t>
            </a:r>
            <a:endParaRPr lang="fr-FR" sz="9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256309" y="1309642"/>
            <a:ext cx="6056417" cy="350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rgbClr val="FF0000"/>
                </a:solidFill>
              </a:rPr>
              <a:t>Solution_report_config_gap</a:t>
            </a:r>
            <a:endParaRPr lang="fr-FR" sz="900" dirty="0" smtClean="0">
              <a:solidFill>
                <a:srgbClr val="FF0000"/>
              </a:solidFill>
            </a:endParaRPr>
          </a:p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Solution_report_category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08807" y="1677802"/>
            <a:ext cx="605641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</a:t>
            </a:r>
            <a:r>
              <a:rPr lang="fr-FR" sz="900" dirty="0" smtClean="0"/>
              <a:t>_ </a:t>
            </a:r>
            <a:r>
              <a:rPr lang="fr-FR" sz="900" dirty="0" err="1"/>
              <a:t>Market</a:t>
            </a:r>
            <a:r>
              <a:rPr lang="fr-FR" sz="900" dirty="0" smtClean="0"/>
              <a:t> 		</a:t>
            </a:r>
            <a:r>
              <a:rPr lang="fr-FR" sz="900" dirty="0"/>
              <a:t> Advanced</a:t>
            </a:r>
            <a:r>
              <a:rPr lang="fr-FR" sz="900" dirty="0" smtClean="0"/>
              <a:t> 		</a:t>
            </a:r>
            <a:r>
              <a:rPr lang="fr-FR" sz="900" dirty="0" err="1" smtClean="0"/>
              <a:t>Market</a:t>
            </a:r>
            <a:r>
              <a:rPr lang="fr-FR" sz="900" dirty="0" smtClean="0"/>
              <a:t> 	NON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Advanced_report_Matricule</a:t>
            </a:r>
            <a:r>
              <a:rPr lang="fr-FR" sz="900" dirty="0" smtClean="0"/>
              <a:t> 		</a:t>
            </a:r>
            <a:r>
              <a:rPr lang="fr-FR" sz="900" dirty="0"/>
              <a:t> Advanced </a:t>
            </a:r>
            <a:r>
              <a:rPr lang="fr-FR" sz="900" dirty="0" smtClean="0"/>
              <a:t>		Matricule	OUI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Advanced_report_Personnalized</a:t>
            </a:r>
            <a:r>
              <a:rPr lang="fr-FR" sz="900" dirty="0" smtClean="0"/>
              <a:t> 		</a:t>
            </a:r>
            <a:r>
              <a:rPr lang="fr-FR" sz="900" dirty="0"/>
              <a:t> Advanced </a:t>
            </a:r>
            <a:r>
              <a:rPr lang="fr-FR" sz="900" dirty="0" smtClean="0"/>
              <a:t>		</a:t>
            </a:r>
            <a:r>
              <a:rPr lang="fr-FR" sz="900" dirty="0" err="1" smtClean="0"/>
              <a:t>Personnalized</a:t>
            </a:r>
            <a:r>
              <a:rPr lang="fr-FR" sz="900" dirty="0" smtClean="0"/>
              <a:t> 	OUI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Essentiel_report_Market</a:t>
            </a:r>
            <a:r>
              <a:rPr lang="fr-FR" sz="900" dirty="0" smtClean="0"/>
              <a:t>		</a:t>
            </a:r>
            <a:r>
              <a:rPr lang="fr-FR" sz="900" dirty="0"/>
              <a:t> Essentiel </a:t>
            </a:r>
            <a:r>
              <a:rPr lang="fr-FR" sz="900" dirty="0" smtClean="0"/>
              <a:t>		</a:t>
            </a:r>
            <a:r>
              <a:rPr lang="fr-FR" sz="900" dirty="0" err="1" smtClean="0"/>
              <a:t>Market</a:t>
            </a:r>
            <a:r>
              <a:rPr lang="fr-FR" sz="900" dirty="0" smtClean="0"/>
              <a:t> 	NON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Onthemenu_report_Market</a:t>
            </a:r>
            <a:r>
              <a:rPr lang="fr-FR" sz="900" dirty="0" smtClean="0"/>
              <a:t>		</a:t>
            </a:r>
            <a:r>
              <a:rPr lang="fr-FR" sz="900" dirty="0"/>
              <a:t> </a:t>
            </a:r>
            <a:r>
              <a:rPr lang="fr-FR" sz="900" dirty="0" err="1"/>
              <a:t>Onthemenu</a:t>
            </a:r>
            <a:r>
              <a:rPr lang="fr-FR" sz="900" dirty="0" smtClean="0"/>
              <a:t> 		</a:t>
            </a:r>
            <a:r>
              <a:rPr lang="fr-FR" sz="900" dirty="0" err="1" smtClean="0"/>
              <a:t>Market</a:t>
            </a:r>
            <a:r>
              <a:rPr lang="fr-FR" sz="900" dirty="0" smtClean="0"/>
              <a:t>  	NON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Onthemenu_report_Matricule</a:t>
            </a:r>
            <a:r>
              <a:rPr lang="fr-FR" sz="900" dirty="0" smtClean="0"/>
              <a:t> 		</a:t>
            </a:r>
            <a:r>
              <a:rPr lang="fr-FR" sz="900" dirty="0"/>
              <a:t> </a:t>
            </a:r>
            <a:r>
              <a:rPr lang="fr-FR" sz="900" dirty="0" err="1"/>
              <a:t>Onthemenu</a:t>
            </a:r>
            <a:r>
              <a:rPr lang="fr-FR" sz="900" dirty="0"/>
              <a:t> </a:t>
            </a:r>
            <a:r>
              <a:rPr lang="fr-FR" sz="900" dirty="0" err="1" smtClean="0"/>
              <a:t>ort</a:t>
            </a:r>
            <a:r>
              <a:rPr lang="fr-FR" sz="900" dirty="0" smtClean="0"/>
              <a:t> 		Matricule  	OUI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Onthemenu_report_Personnalized</a:t>
            </a:r>
            <a:r>
              <a:rPr lang="fr-FR" sz="900" dirty="0" smtClean="0"/>
              <a:t> 	</a:t>
            </a:r>
            <a:r>
              <a:rPr lang="fr-FR" sz="900" dirty="0"/>
              <a:t> </a:t>
            </a:r>
            <a:r>
              <a:rPr lang="fr-FR" sz="900" dirty="0" err="1"/>
              <a:t>Onthemenu</a:t>
            </a:r>
            <a:r>
              <a:rPr lang="fr-FR" sz="900" dirty="0" smtClean="0"/>
              <a:t> 		Personnalisé 	OUI</a:t>
            </a:r>
            <a:endParaRPr lang="fr-FR" sz="900" dirty="0"/>
          </a:p>
        </p:txBody>
      </p:sp>
      <p:sp>
        <p:nvSpPr>
          <p:cNvPr id="20" name="Rectangle 19"/>
          <p:cNvSpPr/>
          <p:nvPr/>
        </p:nvSpPr>
        <p:spPr>
          <a:xfrm>
            <a:off x="2070262" y="3231163"/>
            <a:ext cx="4267207" cy="350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</a:t>
            </a:r>
            <a:r>
              <a:rPr lang="fr-FR" sz="900" dirty="0" err="1">
                <a:solidFill>
                  <a:schemeClr val="tx1"/>
                </a:solidFill>
              </a:rPr>
              <a:t>_criterias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71555" y="152519"/>
            <a:ext cx="3665518" cy="3503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Solution_report_Subscription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71555" y="502841"/>
            <a:ext cx="366551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900" dirty="0" smtClean="0"/>
              <a:t>1</a:t>
            </a:r>
            <a:r>
              <a:rPr lang="fr-FR" sz="900" dirty="0"/>
              <a:t> </a:t>
            </a:r>
            <a:r>
              <a:rPr lang="fr-FR" sz="900" dirty="0" smtClean="0"/>
              <a:t>	Advanced_report_1	Advanced</a:t>
            </a:r>
          </a:p>
          <a:p>
            <a:pPr>
              <a:tabLst>
                <a:tab pos="355600" algn="l"/>
              </a:tabLst>
            </a:pPr>
            <a:r>
              <a:rPr lang="fr-FR" sz="900" dirty="0" smtClean="0"/>
              <a:t>2 	Essentiel_report_1	Essentiel</a:t>
            </a:r>
          </a:p>
          <a:p>
            <a:pPr>
              <a:tabLst>
                <a:tab pos="355600" algn="l"/>
              </a:tabLst>
            </a:pPr>
            <a:r>
              <a:rPr lang="fr-FR" sz="900" dirty="0" smtClean="0"/>
              <a:t>3 	On_the_menu_report_1	</a:t>
            </a:r>
            <a:r>
              <a:rPr lang="fr-FR" sz="900" dirty="0" err="1" smtClean="0"/>
              <a:t>Onthemenu</a:t>
            </a:r>
            <a:endParaRPr lang="fr-FR" sz="900" dirty="0" smtClean="0"/>
          </a:p>
        </p:txBody>
      </p:sp>
      <p:cxnSp>
        <p:nvCxnSpPr>
          <p:cNvPr id="38" name="Connecteur en angle 37"/>
          <p:cNvCxnSpPr>
            <a:stCxn id="4" idx="1"/>
            <a:endCxn id="13" idx="1"/>
          </p:cNvCxnSpPr>
          <p:nvPr/>
        </p:nvCxnSpPr>
        <p:spPr>
          <a:xfrm rot="10800000" flipV="1">
            <a:off x="2256309" y="414577"/>
            <a:ext cx="2283032" cy="1070226"/>
          </a:xfrm>
          <a:prstGeom prst="bentConnector3">
            <a:avLst>
              <a:gd name="adj1" fmla="val 1100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070262" y="3603697"/>
            <a:ext cx="42672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</a:t>
            </a:r>
            <a:r>
              <a:rPr lang="fr-FR" sz="900" dirty="0" smtClean="0"/>
              <a:t>		</a:t>
            </a:r>
            <a:r>
              <a:rPr lang="fr-FR" sz="900" dirty="0" err="1" smtClean="0"/>
              <a:t>Advanced_report</a:t>
            </a:r>
            <a:r>
              <a:rPr lang="fr-FR" sz="900" dirty="0"/>
              <a:t>_ </a:t>
            </a:r>
            <a:r>
              <a:rPr lang="fr-FR" sz="900" dirty="0" err="1" smtClean="0"/>
              <a:t>Market</a:t>
            </a:r>
            <a:endParaRPr lang="fr-FR" sz="900" dirty="0" smtClean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</a:t>
            </a:r>
            <a:r>
              <a:rPr lang="fr-FR" sz="900" dirty="0" smtClean="0"/>
              <a:t>		</a:t>
            </a:r>
            <a:r>
              <a:rPr lang="fr-FR" sz="900" dirty="0" err="1" smtClean="0"/>
              <a:t>Advanced_report</a:t>
            </a:r>
            <a:r>
              <a:rPr lang="fr-FR" sz="900" dirty="0"/>
              <a:t>_ </a:t>
            </a:r>
            <a:r>
              <a:rPr lang="fr-FR" sz="900" dirty="0" err="1" smtClean="0"/>
              <a:t>Market</a:t>
            </a:r>
            <a:endParaRPr lang="fr-FR" sz="900" dirty="0" smtClean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Advanced_report_market_cp_cf_f_q</a:t>
            </a:r>
            <a:r>
              <a:rPr lang="fr-FR" sz="900" dirty="0" smtClean="0"/>
              <a:t>	</a:t>
            </a:r>
            <a:r>
              <a:rPr lang="fr-FR" sz="900" dirty="0" err="1"/>
              <a:t>Advanced_report</a:t>
            </a:r>
            <a:r>
              <a:rPr lang="fr-FR" sz="900" dirty="0"/>
              <a:t>_ </a:t>
            </a:r>
            <a:r>
              <a:rPr lang="fr-FR" sz="900" dirty="0" err="1"/>
              <a:t>Market</a:t>
            </a:r>
            <a:r>
              <a:rPr lang="fr-FR" sz="900" dirty="0"/>
              <a:t> </a:t>
            </a:r>
            <a:endParaRPr lang="fr-FR" sz="900" dirty="0" smtClean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Advanced_report_market_cp_cf_f_q</a:t>
            </a:r>
            <a:r>
              <a:rPr lang="fr-FR" sz="900" dirty="0" smtClean="0"/>
              <a:t>	</a:t>
            </a:r>
            <a:r>
              <a:rPr lang="fr-FR" sz="900" dirty="0" err="1"/>
              <a:t>Advanced_report</a:t>
            </a:r>
            <a:r>
              <a:rPr lang="fr-FR" sz="900" dirty="0"/>
              <a:t>_ </a:t>
            </a:r>
            <a:r>
              <a:rPr lang="fr-FR" sz="900" dirty="0" err="1"/>
              <a:t>Market</a:t>
            </a:r>
            <a:r>
              <a:rPr lang="fr-FR" sz="900" dirty="0"/>
              <a:t> 		</a:t>
            </a:r>
            <a:r>
              <a:rPr lang="fr-FR" sz="900" dirty="0" smtClean="0"/>
              <a:t> </a:t>
            </a:r>
            <a:r>
              <a:rPr lang="fr-FR" sz="900" dirty="0"/>
              <a:t>	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9904" y="5038439"/>
            <a:ext cx="4942117" cy="350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Solution_report_criterias_config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061855" y="5353971"/>
            <a:ext cx="494211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</a:t>
            </a:r>
            <a:r>
              <a:rPr lang="fr-FR" sz="900" dirty="0" smtClean="0"/>
              <a:t>		</a:t>
            </a:r>
            <a:r>
              <a:rPr lang="fr-FR" sz="900" dirty="0" err="1" smtClean="0"/>
              <a:t>collaboratif_path</a:t>
            </a:r>
            <a:r>
              <a:rPr lang="fr-FR" sz="900" dirty="0" smtClean="0"/>
              <a:t>	</a:t>
            </a:r>
            <a:r>
              <a:rPr lang="fr-FR" sz="900" dirty="0"/>
              <a:t>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</a:t>
            </a:r>
            <a:r>
              <a:rPr lang="fr-FR" sz="900" dirty="0" smtClean="0"/>
              <a:t>		</a:t>
            </a:r>
            <a:r>
              <a:rPr lang="fr-FR" sz="900" dirty="0" err="1" smtClean="0"/>
              <a:t>collaboratif_path</a:t>
            </a:r>
            <a:r>
              <a:rPr lang="fr-FR" sz="900" dirty="0" smtClean="0"/>
              <a:t> </a:t>
            </a:r>
            <a:r>
              <a:rPr lang="fr-FR" sz="900" dirty="0"/>
              <a:t>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</a:t>
            </a:r>
            <a:r>
              <a:rPr lang="fr-FR" sz="900" dirty="0" smtClean="0"/>
              <a:t>		grade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/>
              <a:t>collaboratif_path</a:t>
            </a:r>
            <a:r>
              <a:rPr lang="fr-FR" sz="900" dirty="0"/>
              <a:t> 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grade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 smtClean="0"/>
              <a:t>function</a:t>
            </a:r>
            <a:r>
              <a:rPr lang="fr-FR" sz="900" dirty="0"/>
              <a:t>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 smtClean="0"/>
              <a:t>sub_function</a:t>
            </a:r>
            <a:endParaRPr lang="fr-FR" sz="900" dirty="0"/>
          </a:p>
        </p:txBody>
      </p:sp>
      <p:cxnSp>
        <p:nvCxnSpPr>
          <p:cNvPr id="44" name="Connecteur en angle 43"/>
          <p:cNvCxnSpPr>
            <a:stCxn id="13" idx="3"/>
            <a:endCxn id="20" idx="0"/>
          </p:cNvCxnSpPr>
          <p:nvPr/>
        </p:nvCxnSpPr>
        <p:spPr>
          <a:xfrm flipH="1">
            <a:off x="4203866" y="1484803"/>
            <a:ext cx="4108860" cy="1746360"/>
          </a:xfrm>
          <a:prstGeom prst="bentConnector4">
            <a:avLst>
              <a:gd name="adj1" fmla="val -5564"/>
              <a:gd name="adj2" fmla="val 8323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705102" y="3251556"/>
            <a:ext cx="4298870" cy="350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Solution_report_charts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061855" y="4983256"/>
            <a:ext cx="4942117" cy="350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900" dirty="0" err="1" smtClean="0">
                <a:solidFill>
                  <a:schemeClr val="tx1"/>
                </a:solidFill>
              </a:rPr>
              <a:t>Solution_report_criterias_charts</a:t>
            </a:r>
            <a:endParaRPr lang="fr-FR" sz="900" dirty="0">
              <a:solidFill>
                <a:schemeClr val="tx1"/>
              </a:solidFill>
            </a:endParaRPr>
          </a:p>
        </p:txBody>
      </p:sp>
      <p:cxnSp>
        <p:nvCxnSpPr>
          <p:cNvPr id="67" name="Connecteur en angle 66"/>
          <p:cNvCxnSpPr>
            <a:stCxn id="13" idx="3"/>
            <a:endCxn id="57" idx="0"/>
          </p:cNvCxnSpPr>
          <p:nvPr/>
        </p:nvCxnSpPr>
        <p:spPr>
          <a:xfrm>
            <a:off x="8312726" y="1484803"/>
            <a:ext cx="1541811" cy="17667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7705102" y="3609182"/>
            <a:ext cx="42988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Advanced_report_Matricule</a:t>
            </a:r>
            <a:r>
              <a:rPr lang="fr-FR" sz="900" dirty="0" smtClean="0"/>
              <a:t> </a:t>
            </a:r>
            <a:r>
              <a:rPr lang="fr-FR" sz="900" dirty="0"/>
              <a:t>	</a:t>
            </a:r>
            <a:r>
              <a:rPr lang="fr-FR" sz="900" dirty="0" smtClean="0"/>
              <a:t>	</a:t>
            </a:r>
            <a:r>
              <a:rPr lang="fr-FR" sz="900" dirty="0" err="1" smtClean="0"/>
              <a:t>gap_general</a:t>
            </a:r>
            <a:r>
              <a:rPr lang="fr-FR" sz="900" dirty="0" smtClean="0"/>
              <a:t> 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Advanced_report_Personnalized</a:t>
            </a:r>
            <a:r>
              <a:rPr lang="fr-FR" sz="900" dirty="0" smtClean="0"/>
              <a:t> </a:t>
            </a:r>
            <a:r>
              <a:rPr lang="fr-FR" sz="900" dirty="0"/>
              <a:t>		</a:t>
            </a:r>
            <a:r>
              <a:rPr lang="fr-FR" sz="900" dirty="0" err="1" smtClean="0"/>
              <a:t>gap_general</a:t>
            </a:r>
            <a:r>
              <a:rPr lang="fr-FR" sz="900" dirty="0" smtClean="0"/>
              <a:t> 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Onthemenu_report_Matricule</a:t>
            </a:r>
            <a:r>
              <a:rPr lang="fr-FR" sz="900" dirty="0" smtClean="0"/>
              <a:t> </a:t>
            </a:r>
            <a:r>
              <a:rPr lang="fr-FR" sz="900" dirty="0"/>
              <a:t>		</a:t>
            </a:r>
            <a:r>
              <a:rPr lang="fr-FR" sz="900" dirty="0" err="1" smtClean="0"/>
              <a:t>gap_general</a:t>
            </a:r>
            <a:r>
              <a:rPr lang="fr-FR" sz="900" dirty="0" smtClean="0"/>
              <a:t> 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Onthemenu_report_Personnalized</a:t>
            </a:r>
            <a:r>
              <a:rPr lang="fr-FR" sz="900" dirty="0" smtClean="0"/>
              <a:t> 	</a:t>
            </a:r>
            <a:r>
              <a:rPr lang="fr-FR" sz="900" dirty="0" err="1" smtClean="0"/>
              <a:t>gap_general</a:t>
            </a:r>
            <a:r>
              <a:rPr lang="fr-FR" sz="900" dirty="0" smtClean="0"/>
              <a:t> 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/>
              <a:t>Advanced_report_Matricule</a:t>
            </a:r>
            <a:r>
              <a:rPr lang="fr-FR" sz="900" dirty="0"/>
              <a:t> 	</a:t>
            </a:r>
            <a:r>
              <a:rPr lang="fr-FR" sz="900" dirty="0" smtClean="0"/>
              <a:t>	</a:t>
            </a:r>
            <a:r>
              <a:rPr lang="fr-FR" sz="900" dirty="0" err="1" smtClean="0"/>
              <a:t>general_internal_gap_fixed</a:t>
            </a:r>
            <a:endParaRPr lang="fr-FR" sz="900" dirty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/>
              <a:t>Advanced_report_Personnalized</a:t>
            </a:r>
            <a:r>
              <a:rPr lang="fr-FR" sz="900" dirty="0"/>
              <a:t> 		</a:t>
            </a:r>
            <a:r>
              <a:rPr lang="fr-FR" sz="900" dirty="0" err="1" smtClean="0"/>
              <a:t>general_internal_gap_fixed</a:t>
            </a:r>
            <a:endParaRPr lang="fr-FR" sz="900" dirty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/>
              <a:t>Onthemenu_report_Matricule</a:t>
            </a:r>
            <a:r>
              <a:rPr lang="fr-FR" sz="900" dirty="0"/>
              <a:t> 		</a:t>
            </a:r>
            <a:r>
              <a:rPr lang="fr-FR" sz="900" dirty="0" err="1" smtClean="0"/>
              <a:t>general_internal_gap_fixed</a:t>
            </a:r>
            <a:endParaRPr lang="fr-FR" sz="900" dirty="0"/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Onthemenu_report_Personnalized</a:t>
            </a:r>
            <a:r>
              <a:rPr lang="fr-FR" sz="900" dirty="0" smtClean="0"/>
              <a:t> </a:t>
            </a:r>
            <a:r>
              <a:rPr lang="fr-FR" sz="900" dirty="0"/>
              <a:t>	</a:t>
            </a:r>
            <a:r>
              <a:rPr lang="fr-FR" sz="900" dirty="0" err="1" smtClean="0"/>
              <a:t>general_internal_gap_fixed</a:t>
            </a:r>
            <a:endParaRPr lang="fr-FR" sz="900" dirty="0"/>
          </a:p>
        </p:txBody>
      </p:sp>
      <p:sp>
        <p:nvSpPr>
          <p:cNvPr id="119" name="Rectangle 118"/>
          <p:cNvSpPr/>
          <p:nvPr/>
        </p:nvSpPr>
        <p:spPr>
          <a:xfrm>
            <a:off x="542304" y="5576165"/>
            <a:ext cx="494211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</a:t>
            </a:r>
            <a:r>
              <a:rPr lang="fr-FR" sz="900" dirty="0" smtClean="0"/>
              <a:t>		</a:t>
            </a:r>
            <a:r>
              <a:rPr lang="fr-FR" sz="900" dirty="0" err="1" smtClean="0"/>
              <a:t>collaboratif_path</a:t>
            </a:r>
            <a:r>
              <a:rPr lang="fr-FR" sz="900" dirty="0" smtClean="0"/>
              <a:t>	</a:t>
            </a:r>
            <a:r>
              <a:rPr lang="fr-FR" sz="900" dirty="0"/>
              <a:t>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</a:t>
            </a:r>
            <a:r>
              <a:rPr lang="fr-FR" sz="900" dirty="0" smtClean="0"/>
              <a:t>		</a:t>
            </a:r>
            <a:r>
              <a:rPr lang="fr-FR" sz="900" dirty="0" err="1" smtClean="0"/>
              <a:t>collaboratif_path</a:t>
            </a:r>
            <a:r>
              <a:rPr lang="fr-FR" sz="900" dirty="0" smtClean="0"/>
              <a:t> </a:t>
            </a:r>
            <a:r>
              <a:rPr lang="fr-FR" sz="900" dirty="0"/>
              <a:t>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</a:t>
            </a:r>
            <a:r>
              <a:rPr lang="fr-FR" sz="900" dirty="0" smtClean="0"/>
              <a:t>		grade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/>
              <a:t>collaboratif_path</a:t>
            </a:r>
            <a:r>
              <a:rPr lang="fr-FR" sz="900" dirty="0"/>
              <a:t> 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grade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 smtClean="0"/>
              <a:t>function</a:t>
            </a:r>
            <a:r>
              <a:rPr lang="fr-FR" sz="900" dirty="0"/>
              <a:t>		</a:t>
            </a:r>
          </a:p>
          <a:p>
            <a:pPr marL="228600" indent="-228600">
              <a:buAutoNum type="arabicPlain"/>
              <a:tabLst>
                <a:tab pos="355600" algn="l"/>
              </a:tabLst>
            </a:pPr>
            <a:r>
              <a:rPr lang="fr-FR" sz="900" dirty="0" err="1" smtClean="0"/>
              <a:t>Advanced_report_market_cp_g_f_sf</a:t>
            </a:r>
            <a:r>
              <a:rPr lang="fr-FR" sz="900" dirty="0"/>
              <a:t>	</a:t>
            </a:r>
            <a:r>
              <a:rPr lang="fr-FR" sz="900" dirty="0" err="1" smtClean="0"/>
              <a:t>sub_function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3292033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1145</Words>
  <Application>Microsoft Office PowerPoint</Application>
  <PresentationFormat>Grand écran</PresentationFormat>
  <Paragraphs>285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Actuel</vt:lpstr>
      <vt:lpstr>Besoin</vt:lpstr>
      <vt:lpstr>Besoin</vt:lpstr>
      <vt:lpstr>Cible</vt:lpstr>
      <vt:lpstr>Cible</vt:lpstr>
      <vt:lpstr>Cible : API</vt:lpstr>
      <vt:lpstr>Cible : ALGO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AOUADI Tarek [EXT]</dc:creator>
  <cp:lastModifiedBy>AOUADI Tarek [EXT]</cp:lastModifiedBy>
  <cp:revision>44</cp:revision>
  <dcterms:created xsi:type="dcterms:W3CDTF">2025-10-09T12:57:38Z</dcterms:created>
  <dcterms:modified xsi:type="dcterms:W3CDTF">2025-10-27T09:22:04Z</dcterms:modified>
</cp:coreProperties>
</file>